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62"/>
  </p:notesMasterIdLst>
  <p:handoutMasterIdLst>
    <p:handoutMasterId r:id="rId63"/>
  </p:handoutMasterIdLst>
  <p:sldIdLst>
    <p:sldId id="269" r:id="rId6"/>
    <p:sldId id="272" r:id="rId7"/>
    <p:sldId id="310" r:id="rId8"/>
    <p:sldId id="311" r:id="rId9"/>
    <p:sldId id="376" r:id="rId10"/>
    <p:sldId id="313" r:id="rId11"/>
    <p:sldId id="335" r:id="rId12"/>
    <p:sldId id="282" r:id="rId13"/>
    <p:sldId id="336" r:id="rId14"/>
    <p:sldId id="283" r:id="rId15"/>
    <p:sldId id="285" r:id="rId16"/>
    <p:sldId id="337" r:id="rId17"/>
    <p:sldId id="372" r:id="rId18"/>
    <p:sldId id="371" r:id="rId19"/>
    <p:sldId id="374" r:id="rId20"/>
    <p:sldId id="375" r:id="rId21"/>
    <p:sldId id="273" r:id="rId22"/>
    <p:sldId id="300" r:id="rId23"/>
    <p:sldId id="333" r:id="rId24"/>
    <p:sldId id="340" r:id="rId25"/>
    <p:sldId id="338" r:id="rId26"/>
    <p:sldId id="305" r:id="rId27"/>
    <p:sldId id="306" r:id="rId28"/>
    <p:sldId id="314" r:id="rId29"/>
    <p:sldId id="322" r:id="rId30"/>
    <p:sldId id="341" r:id="rId31"/>
    <p:sldId id="342" r:id="rId32"/>
    <p:sldId id="327" r:id="rId33"/>
    <p:sldId id="326" r:id="rId34"/>
    <p:sldId id="344" r:id="rId35"/>
    <p:sldId id="292" r:id="rId36"/>
    <p:sldId id="278" r:id="rId37"/>
    <p:sldId id="323" r:id="rId38"/>
    <p:sldId id="324" r:id="rId39"/>
    <p:sldId id="349" r:id="rId40"/>
    <p:sldId id="351" r:id="rId41"/>
    <p:sldId id="325" r:id="rId42"/>
    <p:sldId id="350" r:id="rId43"/>
    <p:sldId id="359" r:id="rId44"/>
    <p:sldId id="360" r:id="rId45"/>
    <p:sldId id="348" r:id="rId46"/>
    <p:sldId id="358" r:id="rId47"/>
    <p:sldId id="377" r:id="rId48"/>
    <p:sldId id="361" r:id="rId49"/>
    <p:sldId id="281" r:id="rId50"/>
    <p:sldId id="279" r:id="rId51"/>
    <p:sldId id="316" r:id="rId52"/>
    <p:sldId id="329" r:id="rId53"/>
    <p:sldId id="365" r:id="rId54"/>
    <p:sldId id="280" r:id="rId55"/>
    <p:sldId id="295" r:id="rId56"/>
    <p:sldId id="345" r:id="rId57"/>
    <p:sldId id="363" r:id="rId58"/>
    <p:sldId id="364" r:id="rId59"/>
    <p:sldId id="293" r:id="rId60"/>
    <p:sldId id="367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C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676" y="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292"/>
    </p:cViewPr>
  </p:sorterViewPr>
  <p:notesViewPr>
    <p:cSldViewPr>
      <p:cViewPr varScale="1">
        <p:scale>
          <a:sx n="98" d="100"/>
          <a:sy n="98" d="100"/>
        </p:scale>
        <p:origin x="-356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8F1ABC-1DF7-45D8-98AC-4ED7A9AB9581}" type="datetimeFigureOut">
              <a:rPr lang="en-US" smtClean="0"/>
              <a:t>11/9/2016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D1D43-1249-4AD6-B174-D99738CB18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642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6D66D-DF63-4C90-9487-860E5946D758}" type="datetimeFigureOut">
              <a:rPr lang="en-US" smtClean="0"/>
              <a:t>11/9/2016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B65B7-CB47-4245-9FE5-F5371710E8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8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your content/slides.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B65B7-CB47-4245-9FE5-F5371710E86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989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your content/slides.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B65B7-CB47-4245-9FE5-F5371710E86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203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782" indent="-28568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2744" indent="-228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599841" indent="-228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6939" indent="-22854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036" indent="-228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134" indent="-228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8230" indent="-228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5328" indent="-2285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5CBE96-0FC5-48B8-B4BB-21538BEE9CF3}" type="slidenum">
              <a:rPr lang="en-US" altLang="en-US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en-US" dirty="0" smtClean="0"/>
          </a:p>
        </p:txBody>
      </p:sp>
      <p:sp>
        <p:nvSpPr>
          <p:cNvPr id="329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9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dirty="0" smtClean="0"/>
              <a:t>5/18/2016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146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3CC4F-1108-47AE-A506-17A9C8360A93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803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A10945-BDC6-4FAA-8506-EECCDA0CD478}" type="datetimeFigureOut">
              <a:rPr lang="en-US" smtClean="0"/>
              <a:pPr/>
              <a:t>11/9/2016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492875"/>
            <a:ext cx="259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Box 126"/>
          <p:cNvSpPr txBox="1">
            <a:spLocks noChangeArrowheads="1"/>
          </p:cNvSpPr>
          <p:nvPr userDrawn="1"/>
        </p:nvSpPr>
        <p:spPr bwMode="auto">
          <a:xfrm>
            <a:off x="7005638" y="6559550"/>
            <a:ext cx="20177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5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5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5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5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sz="1000" dirty="0" smtClean="0">
                <a:solidFill>
                  <a:schemeClr val="tx1"/>
                </a:solidFill>
              </a:rPr>
              <a:t>www.HaywardBaker.com</a:t>
            </a:r>
          </a:p>
        </p:txBody>
      </p:sp>
      <p:grpSp>
        <p:nvGrpSpPr>
          <p:cNvPr id="10" name="Group 182"/>
          <p:cNvGrpSpPr>
            <a:grpSpLocks/>
          </p:cNvGrpSpPr>
          <p:nvPr userDrawn="1"/>
        </p:nvGrpSpPr>
        <p:grpSpPr bwMode="auto">
          <a:xfrm>
            <a:off x="7010401" y="5791200"/>
            <a:ext cx="1771348" cy="733425"/>
            <a:chOff x="4416" y="3609"/>
            <a:chExt cx="1210" cy="501"/>
          </a:xfrm>
        </p:grpSpPr>
        <p:grpSp>
          <p:nvGrpSpPr>
            <p:cNvPr id="11" name="Group 179"/>
            <p:cNvGrpSpPr>
              <a:grpSpLocks/>
            </p:cNvGrpSpPr>
            <p:nvPr userDrawn="1"/>
          </p:nvGrpSpPr>
          <p:grpSpPr bwMode="auto">
            <a:xfrm>
              <a:off x="4463" y="3609"/>
              <a:ext cx="1163" cy="380"/>
              <a:chOff x="4463" y="3609"/>
              <a:chExt cx="1163" cy="380"/>
            </a:xfrm>
          </p:grpSpPr>
          <p:sp>
            <p:nvSpPr>
              <p:cNvPr id="25" name="Freeform 132"/>
              <p:cNvSpPr>
                <a:spLocks noEditPoints="1"/>
              </p:cNvSpPr>
              <p:nvPr userDrawn="1"/>
            </p:nvSpPr>
            <p:spPr bwMode="auto">
              <a:xfrm>
                <a:off x="5480" y="3609"/>
                <a:ext cx="146" cy="129"/>
              </a:xfrm>
              <a:custGeom>
                <a:avLst/>
                <a:gdLst>
                  <a:gd name="T0" fmla="*/ 145 w 134"/>
                  <a:gd name="T1" fmla="*/ 56 h 118"/>
                  <a:gd name="T2" fmla="*/ 143 w 134"/>
                  <a:gd name="T3" fmla="*/ 84 h 118"/>
                  <a:gd name="T4" fmla="*/ 126 w 134"/>
                  <a:gd name="T5" fmla="*/ 115 h 118"/>
                  <a:gd name="T6" fmla="*/ 94 w 134"/>
                  <a:gd name="T7" fmla="*/ 129 h 118"/>
                  <a:gd name="T8" fmla="*/ 0 w 134"/>
                  <a:gd name="T9" fmla="*/ 129 h 118"/>
                  <a:gd name="T10" fmla="*/ 0 w 134"/>
                  <a:gd name="T11" fmla="*/ 0 h 118"/>
                  <a:gd name="T12" fmla="*/ 93 w 134"/>
                  <a:gd name="T13" fmla="*/ 0 h 118"/>
                  <a:gd name="T14" fmla="*/ 145 w 134"/>
                  <a:gd name="T15" fmla="*/ 56 h 118"/>
                  <a:gd name="T16" fmla="*/ 89 w 134"/>
                  <a:gd name="T17" fmla="*/ 62 h 118"/>
                  <a:gd name="T18" fmla="*/ 76 w 134"/>
                  <a:gd name="T19" fmla="*/ 90 h 118"/>
                  <a:gd name="T20" fmla="*/ 51 w 134"/>
                  <a:gd name="T21" fmla="*/ 94 h 118"/>
                  <a:gd name="T22" fmla="*/ 51 w 134"/>
                  <a:gd name="T23" fmla="*/ 34 h 118"/>
                  <a:gd name="T24" fmla="*/ 77 w 134"/>
                  <a:gd name="T25" fmla="*/ 39 h 118"/>
                  <a:gd name="T26" fmla="*/ 89 w 134"/>
                  <a:gd name="T27" fmla="*/ 62 h 1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34" h="118">
                    <a:moveTo>
                      <a:pt x="133" y="51"/>
                    </a:moveTo>
                    <a:cubicBezTo>
                      <a:pt x="134" y="59"/>
                      <a:pt x="133" y="70"/>
                      <a:pt x="131" y="77"/>
                    </a:cubicBezTo>
                    <a:cubicBezTo>
                      <a:pt x="128" y="88"/>
                      <a:pt x="123" y="97"/>
                      <a:pt x="116" y="105"/>
                    </a:cubicBezTo>
                    <a:cubicBezTo>
                      <a:pt x="108" y="112"/>
                      <a:pt x="98" y="118"/>
                      <a:pt x="86" y="118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8" y="0"/>
                      <a:pt x="56" y="0"/>
                      <a:pt x="85" y="0"/>
                    </a:cubicBezTo>
                    <a:cubicBezTo>
                      <a:pt x="118" y="2"/>
                      <a:pt x="128" y="26"/>
                      <a:pt x="133" y="51"/>
                    </a:cubicBezTo>
                    <a:close/>
                    <a:moveTo>
                      <a:pt x="82" y="57"/>
                    </a:moveTo>
                    <a:cubicBezTo>
                      <a:pt x="82" y="67"/>
                      <a:pt x="78" y="74"/>
                      <a:pt x="70" y="82"/>
                    </a:cubicBezTo>
                    <a:cubicBezTo>
                      <a:pt x="64" y="87"/>
                      <a:pt x="55" y="85"/>
                      <a:pt x="47" y="86"/>
                    </a:cubicBezTo>
                    <a:cubicBezTo>
                      <a:pt x="47" y="31"/>
                      <a:pt x="47" y="31"/>
                      <a:pt x="47" y="31"/>
                    </a:cubicBezTo>
                    <a:cubicBezTo>
                      <a:pt x="55" y="31"/>
                      <a:pt x="66" y="30"/>
                      <a:pt x="71" y="36"/>
                    </a:cubicBezTo>
                    <a:cubicBezTo>
                      <a:pt x="79" y="41"/>
                      <a:pt x="81" y="51"/>
                      <a:pt x="82" y="5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6" name="Freeform 133"/>
              <p:cNvSpPr>
                <a:spLocks noEditPoints="1"/>
              </p:cNvSpPr>
              <p:nvPr userDrawn="1"/>
            </p:nvSpPr>
            <p:spPr bwMode="auto">
              <a:xfrm>
                <a:off x="4463" y="3779"/>
                <a:ext cx="148" cy="131"/>
              </a:xfrm>
              <a:custGeom>
                <a:avLst/>
                <a:gdLst>
                  <a:gd name="T0" fmla="*/ 141 w 135"/>
                  <a:gd name="T1" fmla="*/ 103 h 120"/>
                  <a:gd name="T2" fmla="*/ 109 w 135"/>
                  <a:gd name="T3" fmla="*/ 131 h 120"/>
                  <a:gd name="T4" fmla="*/ 0 w 135"/>
                  <a:gd name="T5" fmla="*/ 131 h 120"/>
                  <a:gd name="T6" fmla="*/ 0 w 135"/>
                  <a:gd name="T7" fmla="*/ 0 h 120"/>
                  <a:gd name="T8" fmla="*/ 109 w 135"/>
                  <a:gd name="T9" fmla="*/ 0 h 120"/>
                  <a:gd name="T10" fmla="*/ 132 w 135"/>
                  <a:gd name="T11" fmla="*/ 10 h 120"/>
                  <a:gd name="T12" fmla="*/ 114 w 135"/>
                  <a:gd name="T13" fmla="*/ 56 h 120"/>
                  <a:gd name="T14" fmla="*/ 141 w 135"/>
                  <a:gd name="T15" fmla="*/ 103 h 120"/>
                  <a:gd name="T16" fmla="*/ 91 w 135"/>
                  <a:gd name="T17" fmla="*/ 34 h 120"/>
                  <a:gd name="T18" fmla="*/ 81 w 135"/>
                  <a:gd name="T19" fmla="*/ 46 h 120"/>
                  <a:gd name="T20" fmla="*/ 57 w 135"/>
                  <a:gd name="T21" fmla="*/ 46 h 120"/>
                  <a:gd name="T22" fmla="*/ 57 w 135"/>
                  <a:gd name="T23" fmla="*/ 22 h 120"/>
                  <a:gd name="T24" fmla="*/ 81 w 135"/>
                  <a:gd name="T25" fmla="*/ 22 h 120"/>
                  <a:gd name="T26" fmla="*/ 91 w 135"/>
                  <a:gd name="T27" fmla="*/ 34 h 120"/>
                  <a:gd name="T28" fmla="*/ 99 w 135"/>
                  <a:gd name="T29" fmla="*/ 88 h 120"/>
                  <a:gd name="T30" fmla="*/ 88 w 135"/>
                  <a:gd name="T31" fmla="*/ 104 h 120"/>
                  <a:gd name="T32" fmla="*/ 57 w 135"/>
                  <a:gd name="T33" fmla="*/ 104 h 120"/>
                  <a:gd name="T34" fmla="*/ 57 w 135"/>
                  <a:gd name="T35" fmla="*/ 73 h 120"/>
                  <a:gd name="T36" fmla="*/ 87 w 135"/>
                  <a:gd name="T37" fmla="*/ 73 h 120"/>
                  <a:gd name="T38" fmla="*/ 99 w 135"/>
                  <a:gd name="T39" fmla="*/ 88 h 12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5" h="120">
                    <a:moveTo>
                      <a:pt x="129" y="94"/>
                    </a:moveTo>
                    <a:cubicBezTo>
                      <a:pt x="124" y="107"/>
                      <a:pt x="117" y="116"/>
                      <a:pt x="99" y="120"/>
                    </a:cubicBezTo>
                    <a:cubicBezTo>
                      <a:pt x="81" y="120"/>
                      <a:pt x="31" y="120"/>
                      <a:pt x="0" y="12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6" y="0"/>
                      <a:pt x="116" y="4"/>
                      <a:pt x="120" y="9"/>
                    </a:cubicBezTo>
                    <a:cubicBezTo>
                      <a:pt x="127" y="16"/>
                      <a:pt x="130" y="48"/>
                      <a:pt x="104" y="51"/>
                    </a:cubicBezTo>
                    <a:cubicBezTo>
                      <a:pt x="122" y="51"/>
                      <a:pt x="135" y="74"/>
                      <a:pt x="129" y="94"/>
                    </a:cubicBezTo>
                    <a:close/>
                    <a:moveTo>
                      <a:pt x="83" y="31"/>
                    </a:moveTo>
                    <a:cubicBezTo>
                      <a:pt x="83" y="37"/>
                      <a:pt x="80" y="42"/>
                      <a:pt x="74" y="42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81" y="21"/>
                      <a:pt x="83" y="25"/>
                      <a:pt x="83" y="31"/>
                    </a:cubicBezTo>
                    <a:close/>
                    <a:moveTo>
                      <a:pt x="90" y="81"/>
                    </a:moveTo>
                    <a:cubicBezTo>
                      <a:pt x="90" y="88"/>
                      <a:pt x="86" y="93"/>
                      <a:pt x="80" y="95"/>
                    </a:cubicBezTo>
                    <a:cubicBezTo>
                      <a:pt x="52" y="95"/>
                      <a:pt x="52" y="95"/>
                      <a:pt x="52" y="95"/>
                    </a:cubicBezTo>
                    <a:cubicBezTo>
                      <a:pt x="52" y="67"/>
                      <a:pt x="52" y="67"/>
                      <a:pt x="52" y="67"/>
                    </a:cubicBezTo>
                    <a:cubicBezTo>
                      <a:pt x="79" y="67"/>
                      <a:pt x="79" y="67"/>
                      <a:pt x="79" y="67"/>
                    </a:cubicBezTo>
                    <a:cubicBezTo>
                      <a:pt x="88" y="68"/>
                      <a:pt x="90" y="73"/>
                      <a:pt x="90" y="8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Freeform 134"/>
              <p:cNvSpPr>
                <a:spLocks noEditPoints="1"/>
              </p:cNvSpPr>
              <p:nvPr userDrawn="1"/>
            </p:nvSpPr>
            <p:spPr bwMode="auto">
              <a:xfrm>
                <a:off x="4610" y="3781"/>
                <a:ext cx="181" cy="129"/>
              </a:xfrm>
              <a:custGeom>
                <a:avLst/>
                <a:gdLst>
                  <a:gd name="T0" fmla="*/ 104 w 181"/>
                  <a:gd name="T1" fmla="*/ 74 h 129"/>
                  <a:gd name="T2" fmla="*/ 78 w 181"/>
                  <a:gd name="T3" fmla="*/ 74 h 129"/>
                  <a:gd name="T4" fmla="*/ 90 w 181"/>
                  <a:gd name="T5" fmla="*/ 35 h 129"/>
                  <a:gd name="T6" fmla="*/ 104 w 181"/>
                  <a:gd name="T7" fmla="*/ 74 h 129"/>
                  <a:gd name="T8" fmla="*/ 104 w 181"/>
                  <a:gd name="T9" fmla="*/ 74 h 129"/>
                  <a:gd name="T10" fmla="*/ 181 w 181"/>
                  <a:gd name="T11" fmla="*/ 129 h 129"/>
                  <a:gd name="T12" fmla="*/ 124 w 181"/>
                  <a:gd name="T13" fmla="*/ 129 h 129"/>
                  <a:gd name="T14" fmla="*/ 113 w 181"/>
                  <a:gd name="T15" fmla="*/ 106 h 129"/>
                  <a:gd name="T16" fmla="*/ 113 w 181"/>
                  <a:gd name="T17" fmla="*/ 106 h 129"/>
                  <a:gd name="T18" fmla="*/ 70 w 181"/>
                  <a:gd name="T19" fmla="*/ 106 h 129"/>
                  <a:gd name="T20" fmla="*/ 59 w 181"/>
                  <a:gd name="T21" fmla="*/ 129 h 129"/>
                  <a:gd name="T22" fmla="*/ 0 w 181"/>
                  <a:gd name="T23" fmla="*/ 129 h 129"/>
                  <a:gd name="T24" fmla="*/ 60 w 181"/>
                  <a:gd name="T25" fmla="*/ 0 h 129"/>
                  <a:gd name="T26" fmla="*/ 124 w 181"/>
                  <a:gd name="T27" fmla="*/ 0 h 129"/>
                  <a:gd name="T28" fmla="*/ 181 w 181"/>
                  <a:gd name="T29" fmla="*/ 129 h 129"/>
                  <a:gd name="T30" fmla="*/ 181 w 181"/>
                  <a:gd name="T31" fmla="*/ 129 h 12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1" h="129">
                    <a:moveTo>
                      <a:pt x="104" y="74"/>
                    </a:moveTo>
                    <a:lnTo>
                      <a:pt x="78" y="74"/>
                    </a:lnTo>
                    <a:lnTo>
                      <a:pt x="90" y="35"/>
                    </a:lnTo>
                    <a:lnTo>
                      <a:pt x="104" y="74"/>
                    </a:lnTo>
                    <a:close/>
                    <a:moveTo>
                      <a:pt x="181" y="129"/>
                    </a:moveTo>
                    <a:lnTo>
                      <a:pt x="124" y="129"/>
                    </a:lnTo>
                    <a:lnTo>
                      <a:pt x="113" y="106"/>
                    </a:lnTo>
                    <a:lnTo>
                      <a:pt x="70" y="106"/>
                    </a:lnTo>
                    <a:lnTo>
                      <a:pt x="59" y="129"/>
                    </a:lnTo>
                    <a:lnTo>
                      <a:pt x="0" y="129"/>
                    </a:lnTo>
                    <a:lnTo>
                      <a:pt x="60" y="0"/>
                    </a:lnTo>
                    <a:lnTo>
                      <a:pt x="124" y="0"/>
                    </a:lnTo>
                    <a:lnTo>
                      <a:pt x="181" y="12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Freeform 135"/>
              <p:cNvSpPr>
                <a:spLocks/>
              </p:cNvSpPr>
              <p:nvPr userDrawn="1"/>
            </p:nvSpPr>
            <p:spPr bwMode="auto">
              <a:xfrm>
                <a:off x="4796" y="3779"/>
                <a:ext cx="159" cy="130"/>
              </a:xfrm>
              <a:custGeom>
                <a:avLst/>
                <a:gdLst>
                  <a:gd name="T0" fmla="*/ 159 w 159"/>
                  <a:gd name="T1" fmla="*/ 130 h 130"/>
                  <a:gd name="T2" fmla="*/ 89 w 159"/>
                  <a:gd name="T3" fmla="*/ 130 h 130"/>
                  <a:gd name="T4" fmla="*/ 52 w 159"/>
                  <a:gd name="T5" fmla="*/ 89 h 130"/>
                  <a:gd name="T6" fmla="*/ 52 w 159"/>
                  <a:gd name="T7" fmla="*/ 130 h 130"/>
                  <a:gd name="T8" fmla="*/ 0 w 159"/>
                  <a:gd name="T9" fmla="*/ 130 h 130"/>
                  <a:gd name="T10" fmla="*/ 0 w 159"/>
                  <a:gd name="T11" fmla="*/ 0 h 130"/>
                  <a:gd name="T12" fmla="*/ 52 w 159"/>
                  <a:gd name="T13" fmla="*/ 0 h 130"/>
                  <a:gd name="T14" fmla="*/ 53 w 159"/>
                  <a:gd name="T15" fmla="*/ 43 h 130"/>
                  <a:gd name="T16" fmla="*/ 88 w 159"/>
                  <a:gd name="T17" fmla="*/ 0 h 130"/>
                  <a:gd name="T18" fmla="*/ 157 w 159"/>
                  <a:gd name="T19" fmla="*/ 0 h 130"/>
                  <a:gd name="T20" fmla="*/ 97 w 159"/>
                  <a:gd name="T21" fmla="*/ 65 h 130"/>
                  <a:gd name="T22" fmla="*/ 159 w 159"/>
                  <a:gd name="T23" fmla="*/ 130 h 130"/>
                  <a:gd name="T24" fmla="*/ 159 w 159"/>
                  <a:gd name="T25" fmla="*/ 130 h 1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9" h="130">
                    <a:moveTo>
                      <a:pt x="159" y="130"/>
                    </a:moveTo>
                    <a:lnTo>
                      <a:pt x="89" y="130"/>
                    </a:lnTo>
                    <a:lnTo>
                      <a:pt x="52" y="89"/>
                    </a:lnTo>
                    <a:lnTo>
                      <a:pt x="52" y="130"/>
                    </a:lnTo>
                    <a:lnTo>
                      <a:pt x="0" y="130"/>
                    </a:lnTo>
                    <a:lnTo>
                      <a:pt x="0" y="0"/>
                    </a:lnTo>
                    <a:lnTo>
                      <a:pt x="52" y="0"/>
                    </a:lnTo>
                    <a:lnTo>
                      <a:pt x="53" y="43"/>
                    </a:lnTo>
                    <a:lnTo>
                      <a:pt x="88" y="0"/>
                    </a:lnTo>
                    <a:lnTo>
                      <a:pt x="157" y="0"/>
                    </a:lnTo>
                    <a:lnTo>
                      <a:pt x="97" y="65"/>
                    </a:lnTo>
                    <a:lnTo>
                      <a:pt x="159" y="13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9" name="Freeform 136"/>
              <p:cNvSpPr>
                <a:spLocks/>
              </p:cNvSpPr>
              <p:nvPr userDrawn="1"/>
            </p:nvSpPr>
            <p:spPr bwMode="auto">
              <a:xfrm>
                <a:off x="4961" y="3779"/>
                <a:ext cx="114" cy="131"/>
              </a:xfrm>
              <a:custGeom>
                <a:avLst/>
                <a:gdLst>
                  <a:gd name="T0" fmla="*/ 114 w 114"/>
                  <a:gd name="T1" fmla="*/ 131 h 131"/>
                  <a:gd name="T2" fmla="*/ 0 w 114"/>
                  <a:gd name="T3" fmla="*/ 130 h 131"/>
                  <a:gd name="T4" fmla="*/ 0 w 114"/>
                  <a:gd name="T5" fmla="*/ 0 h 131"/>
                  <a:gd name="T6" fmla="*/ 114 w 114"/>
                  <a:gd name="T7" fmla="*/ 0 h 131"/>
                  <a:gd name="T8" fmla="*/ 114 w 114"/>
                  <a:gd name="T9" fmla="*/ 36 h 131"/>
                  <a:gd name="T10" fmla="*/ 54 w 114"/>
                  <a:gd name="T11" fmla="*/ 36 h 131"/>
                  <a:gd name="T12" fmla="*/ 54 w 114"/>
                  <a:gd name="T13" fmla="*/ 51 h 131"/>
                  <a:gd name="T14" fmla="*/ 98 w 114"/>
                  <a:gd name="T15" fmla="*/ 51 h 131"/>
                  <a:gd name="T16" fmla="*/ 98 w 114"/>
                  <a:gd name="T17" fmla="*/ 79 h 131"/>
                  <a:gd name="T18" fmla="*/ 55 w 114"/>
                  <a:gd name="T19" fmla="*/ 79 h 131"/>
                  <a:gd name="T20" fmla="*/ 55 w 114"/>
                  <a:gd name="T21" fmla="*/ 96 h 131"/>
                  <a:gd name="T22" fmla="*/ 114 w 114"/>
                  <a:gd name="T23" fmla="*/ 96 h 131"/>
                  <a:gd name="T24" fmla="*/ 114 w 114"/>
                  <a:gd name="T25" fmla="*/ 131 h 131"/>
                  <a:gd name="T26" fmla="*/ 114 w 114"/>
                  <a:gd name="T27" fmla="*/ 131 h 13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14" h="131">
                    <a:moveTo>
                      <a:pt x="114" y="131"/>
                    </a:moveTo>
                    <a:lnTo>
                      <a:pt x="0" y="130"/>
                    </a:lnTo>
                    <a:lnTo>
                      <a:pt x="0" y="0"/>
                    </a:lnTo>
                    <a:lnTo>
                      <a:pt x="114" y="0"/>
                    </a:lnTo>
                    <a:lnTo>
                      <a:pt x="114" y="36"/>
                    </a:lnTo>
                    <a:lnTo>
                      <a:pt x="54" y="36"/>
                    </a:lnTo>
                    <a:lnTo>
                      <a:pt x="54" y="51"/>
                    </a:lnTo>
                    <a:lnTo>
                      <a:pt x="98" y="51"/>
                    </a:lnTo>
                    <a:lnTo>
                      <a:pt x="98" y="79"/>
                    </a:lnTo>
                    <a:lnTo>
                      <a:pt x="55" y="79"/>
                    </a:lnTo>
                    <a:lnTo>
                      <a:pt x="55" y="96"/>
                    </a:lnTo>
                    <a:lnTo>
                      <a:pt x="114" y="96"/>
                    </a:lnTo>
                    <a:lnTo>
                      <a:pt x="114" y="131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0" name="Freeform 137"/>
              <p:cNvSpPr>
                <a:spLocks noEditPoints="1"/>
              </p:cNvSpPr>
              <p:nvPr userDrawn="1"/>
            </p:nvSpPr>
            <p:spPr bwMode="auto">
              <a:xfrm>
                <a:off x="5133" y="3610"/>
                <a:ext cx="181" cy="128"/>
              </a:xfrm>
              <a:custGeom>
                <a:avLst/>
                <a:gdLst>
                  <a:gd name="T0" fmla="*/ 103 w 181"/>
                  <a:gd name="T1" fmla="*/ 73 h 128"/>
                  <a:gd name="T2" fmla="*/ 77 w 181"/>
                  <a:gd name="T3" fmla="*/ 73 h 128"/>
                  <a:gd name="T4" fmla="*/ 91 w 181"/>
                  <a:gd name="T5" fmla="*/ 35 h 128"/>
                  <a:gd name="T6" fmla="*/ 103 w 181"/>
                  <a:gd name="T7" fmla="*/ 73 h 128"/>
                  <a:gd name="T8" fmla="*/ 103 w 181"/>
                  <a:gd name="T9" fmla="*/ 73 h 128"/>
                  <a:gd name="T10" fmla="*/ 181 w 181"/>
                  <a:gd name="T11" fmla="*/ 128 h 128"/>
                  <a:gd name="T12" fmla="*/ 124 w 181"/>
                  <a:gd name="T13" fmla="*/ 128 h 128"/>
                  <a:gd name="T14" fmla="*/ 112 w 181"/>
                  <a:gd name="T15" fmla="*/ 105 h 128"/>
                  <a:gd name="T16" fmla="*/ 112 w 181"/>
                  <a:gd name="T17" fmla="*/ 105 h 128"/>
                  <a:gd name="T18" fmla="*/ 69 w 181"/>
                  <a:gd name="T19" fmla="*/ 105 h 128"/>
                  <a:gd name="T20" fmla="*/ 59 w 181"/>
                  <a:gd name="T21" fmla="*/ 128 h 128"/>
                  <a:gd name="T22" fmla="*/ 0 w 181"/>
                  <a:gd name="T23" fmla="*/ 128 h 128"/>
                  <a:gd name="T24" fmla="*/ 60 w 181"/>
                  <a:gd name="T25" fmla="*/ 0 h 128"/>
                  <a:gd name="T26" fmla="*/ 124 w 181"/>
                  <a:gd name="T27" fmla="*/ 0 h 128"/>
                  <a:gd name="T28" fmla="*/ 181 w 181"/>
                  <a:gd name="T29" fmla="*/ 128 h 128"/>
                  <a:gd name="T30" fmla="*/ 181 w 181"/>
                  <a:gd name="T31" fmla="*/ 128 h 12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1" h="128">
                    <a:moveTo>
                      <a:pt x="103" y="73"/>
                    </a:moveTo>
                    <a:lnTo>
                      <a:pt x="77" y="73"/>
                    </a:lnTo>
                    <a:lnTo>
                      <a:pt x="91" y="35"/>
                    </a:lnTo>
                    <a:lnTo>
                      <a:pt x="103" y="73"/>
                    </a:lnTo>
                    <a:close/>
                    <a:moveTo>
                      <a:pt x="181" y="128"/>
                    </a:moveTo>
                    <a:lnTo>
                      <a:pt x="124" y="128"/>
                    </a:lnTo>
                    <a:lnTo>
                      <a:pt x="112" y="105"/>
                    </a:lnTo>
                    <a:lnTo>
                      <a:pt x="69" y="105"/>
                    </a:lnTo>
                    <a:lnTo>
                      <a:pt x="59" y="128"/>
                    </a:lnTo>
                    <a:lnTo>
                      <a:pt x="0" y="128"/>
                    </a:lnTo>
                    <a:lnTo>
                      <a:pt x="60" y="0"/>
                    </a:lnTo>
                    <a:lnTo>
                      <a:pt x="124" y="0"/>
                    </a:lnTo>
                    <a:lnTo>
                      <a:pt x="181" y="12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1" name="Freeform 138"/>
              <p:cNvSpPr>
                <a:spLocks/>
              </p:cNvSpPr>
              <p:nvPr userDrawn="1"/>
            </p:nvSpPr>
            <p:spPr bwMode="auto">
              <a:xfrm>
                <a:off x="4932" y="3609"/>
                <a:ext cx="224" cy="129"/>
              </a:xfrm>
              <a:custGeom>
                <a:avLst/>
                <a:gdLst>
                  <a:gd name="T0" fmla="*/ 224 w 224"/>
                  <a:gd name="T1" fmla="*/ 0 h 129"/>
                  <a:gd name="T2" fmla="*/ 182 w 224"/>
                  <a:gd name="T3" fmla="*/ 129 h 129"/>
                  <a:gd name="T4" fmla="*/ 131 w 224"/>
                  <a:gd name="T5" fmla="*/ 129 h 129"/>
                  <a:gd name="T6" fmla="*/ 112 w 224"/>
                  <a:gd name="T7" fmla="*/ 72 h 129"/>
                  <a:gd name="T8" fmla="*/ 91 w 224"/>
                  <a:gd name="T9" fmla="*/ 129 h 129"/>
                  <a:gd name="T10" fmla="*/ 38 w 224"/>
                  <a:gd name="T11" fmla="*/ 129 h 129"/>
                  <a:gd name="T12" fmla="*/ 18 w 224"/>
                  <a:gd name="T13" fmla="*/ 66 h 129"/>
                  <a:gd name="T14" fmla="*/ 0 w 224"/>
                  <a:gd name="T15" fmla="*/ 0 h 129"/>
                  <a:gd name="T16" fmla="*/ 57 w 224"/>
                  <a:gd name="T17" fmla="*/ 0 h 129"/>
                  <a:gd name="T18" fmla="*/ 70 w 224"/>
                  <a:gd name="T19" fmla="*/ 69 h 129"/>
                  <a:gd name="T20" fmla="*/ 93 w 224"/>
                  <a:gd name="T21" fmla="*/ 0 h 129"/>
                  <a:gd name="T22" fmla="*/ 130 w 224"/>
                  <a:gd name="T23" fmla="*/ 0 h 129"/>
                  <a:gd name="T24" fmla="*/ 147 w 224"/>
                  <a:gd name="T25" fmla="*/ 69 h 129"/>
                  <a:gd name="T26" fmla="*/ 168 w 224"/>
                  <a:gd name="T27" fmla="*/ 0 h 129"/>
                  <a:gd name="T28" fmla="*/ 224 w 224"/>
                  <a:gd name="T29" fmla="*/ 0 h 129"/>
                  <a:gd name="T30" fmla="*/ 224 w 224"/>
                  <a:gd name="T31" fmla="*/ 0 h 12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4" h="129">
                    <a:moveTo>
                      <a:pt x="224" y="0"/>
                    </a:moveTo>
                    <a:lnTo>
                      <a:pt x="182" y="129"/>
                    </a:lnTo>
                    <a:lnTo>
                      <a:pt x="131" y="129"/>
                    </a:lnTo>
                    <a:lnTo>
                      <a:pt x="112" y="72"/>
                    </a:lnTo>
                    <a:lnTo>
                      <a:pt x="91" y="129"/>
                    </a:lnTo>
                    <a:lnTo>
                      <a:pt x="38" y="129"/>
                    </a:lnTo>
                    <a:lnTo>
                      <a:pt x="18" y="66"/>
                    </a:lnTo>
                    <a:lnTo>
                      <a:pt x="0" y="0"/>
                    </a:lnTo>
                    <a:lnTo>
                      <a:pt x="57" y="0"/>
                    </a:lnTo>
                    <a:lnTo>
                      <a:pt x="70" y="69"/>
                    </a:lnTo>
                    <a:lnTo>
                      <a:pt x="93" y="0"/>
                    </a:lnTo>
                    <a:lnTo>
                      <a:pt x="130" y="0"/>
                    </a:lnTo>
                    <a:lnTo>
                      <a:pt x="147" y="69"/>
                    </a:lnTo>
                    <a:lnTo>
                      <a:pt x="168" y="0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2" name="Freeform 139"/>
              <p:cNvSpPr>
                <a:spLocks/>
              </p:cNvSpPr>
              <p:nvPr userDrawn="1"/>
            </p:nvSpPr>
            <p:spPr bwMode="auto">
              <a:xfrm>
                <a:off x="4765" y="3611"/>
                <a:ext cx="161" cy="128"/>
              </a:xfrm>
              <a:custGeom>
                <a:avLst/>
                <a:gdLst>
                  <a:gd name="T0" fmla="*/ 161 w 161"/>
                  <a:gd name="T1" fmla="*/ 0 h 128"/>
                  <a:gd name="T2" fmla="*/ 107 w 161"/>
                  <a:gd name="T3" fmla="*/ 80 h 128"/>
                  <a:gd name="T4" fmla="*/ 107 w 161"/>
                  <a:gd name="T5" fmla="*/ 128 h 128"/>
                  <a:gd name="T6" fmla="*/ 54 w 161"/>
                  <a:gd name="T7" fmla="*/ 128 h 128"/>
                  <a:gd name="T8" fmla="*/ 54 w 161"/>
                  <a:gd name="T9" fmla="*/ 80 h 128"/>
                  <a:gd name="T10" fmla="*/ 0 w 161"/>
                  <a:gd name="T11" fmla="*/ 0 h 128"/>
                  <a:gd name="T12" fmla="*/ 61 w 161"/>
                  <a:gd name="T13" fmla="*/ 0 h 128"/>
                  <a:gd name="T14" fmla="*/ 81 w 161"/>
                  <a:gd name="T15" fmla="*/ 36 h 128"/>
                  <a:gd name="T16" fmla="*/ 101 w 161"/>
                  <a:gd name="T17" fmla="*/ 0 h 128"/>
                  <a:gd name="T18" fmla="*/ 161 w 161"/>
                  <a:gd name="T19" fmla="*/ 0 h 128"/>
                  <a:gd name="T20" fmla="*/ 161 w 161"/>
                  <a:gd name="T21" fmla="*/ 0 h 1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28">
                    <a:moveTo>
                      <a:pt x="161" y="0"/>
                    </a:moveTo>
                    <a:lnTo>
                      <a:pt x="107" y="80"/>
                    </a:lnTo>
                    <a:lnTo>
                      <a:pt x="107" y="128"/>
                    </a:lnTo>
                    <a:lnTo>
                      <a:pt x="54" y="128"/>
                    </a:lnTo>
                    <a:lnTo>
                      <a:pt x="54" y="80"/>
                    </a:lnTo>
                    <a:lnTo>
                      <a:pt x="0" y="0"/>
                    </a:lnTo>
                    <a:lnTo>
                      <a:pt x="61" y="0"/>
                    </a:lnTo>
                    <a:lnTo>
                      <a:pt x="81" y="36"/>
                    </a:lnTo>
                    <a:lnTo>
                      <a:pt x="101" y="0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3" name="Freeform 140"/>
              <p:cNvSpPr>
                <a:spLocks noEditPoints="1"/>
              </p:cNvSpPr>
              <p:nvPr userDrawn="1"/>
            </p:nvSpPr>
            <p:spPr bwMode="auto">
              <a:xfrm>
                <a:off x="4620" y="3610"/>
                <a:ext cx="181" cy="128"/>
              </a:xfrm>
              <a:custGeom>
                <a:avLst/>
                <a:gdLst>
                  <a:gd name="T0" fmla="*/ 103 w 181"/>
                  <a:gd name="T1" fmla="*/ 73 h 128"/>
                  <a:gd name="T2" fmla="*/ 77 w 181"/>
                  <a:gd name="T3" fmla="*/ 73 h 128"/>
                  <a:gd name="T4" fmla="*/ 91 w 181"/>
                  <a:gd name="T5" fmla="*/ 35 h 128"/>
                  <a:gd name="T6" fmla="*/ 103 w 181"/>
                  <a:gd name="T7" fmla="*/ 73 h 128"/>
                  <a:gd name="T8" fmla="*/ 103 w 181"/>
                  <a:gd name="T9" fmla="*/ 73 h 128"/>
                  <a:gd name="T10" fmla="*/ 181 w 181"/>
                  <a:gd name="T11" fmla="*/ 128 h 128"/>
                  <a:gd name="T12" fmla="*/ 124 w 181"/>
                  <a:gd name="T13" fmla="*/ 128 h 128"/>
                  <a:gd name="T14" fmla="*/ 113 w 181"/>
                  <a:gd name="T15" fmla="*/ 105 h 128"/>
                  <a:gd name="T16" fmla="*/ 113 w 181"/>
                  <a:gd name="T17" fmla="*/ 105 h 128"/>
                  <a:gd name="T18" fmla="*/ 70 w 181"/>
                  <a:gd name="T19" fmla="*/ 105 h 128"/>
                  <a:gd name="T20" fmla="*/ 59 w 181"/>
                  <a:gd name="T21" fmla="*/ 128 h 128"/>
                  <a:gd name="T22" fmla="*/ 0 w 181"/>
                  <a:gd name="T23" fmla="*/ 128 h 128"/>
                  <a:gd name="T24" fmla="*/ 60 w 181"/>
                  <a:gd name="T25" fmla="*/ 0 h 128"/>
                  <a:gd name="T26" fmla="*/ 124 w 181"/>
                  <a:gd name="T27" fmla="*/ 0 h 128"/>
                  <a:gd name="T28" fmla="*/ 181 w 181"/>
                  <a:gd name="T29" fmla="*/ 128 h 128"/>
                  <a:gd name="T30" fmla="*/ 181 w 181"/>
                  <a:gd name="T31" fmla="*/ 128 h 12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1" h="128">
                    <a:moveTo>
                      <a:pt x="103" y="73"/>
                    </a:moveTo>
                    <a:lnTo>
                      <a:pt x="77" y="73"/>
                    </a:lnTo>
                    <a:lnTo>
                      <a:pt x="91" y="35"/>
                    </a:lnTo>
                    <a:lnTo>
                      <a:pt x="103" y="73"/>
                    </a:lnTo>
                    <a:close/>
                    <a:moveTo>
                      <a:pt x="181" y="128"/>
                    </a:moveTo>
                    <a:lnTo>
                      <a:pt x="124" y="128"/>
                    </a:lnTo>
                    <a:lnTo>
                      <a:pt x="113" y="105"/>
                    </a:lnTo>
                    <a:lnTo>
                      <a:pt x="70" y="105"/>
                    </a:lnTo>
                    <a:lnTo>
                      <a:pt x="59" y="128"/>
                    </a:lnTo>
                    <a:lnTo>
                      <a:pt x="0" y="128"/>
                    </a:lnTo>
                    <a:lnTo>
                      <a:pt x="60" y="0"/>
                    </a:lnTo>
                    <a:lnTo>
                      <a:pt x="124" y="0"/>
                    </a:lnTo>
                    <a:lnTo>
                      <a:pt x="181" y="12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4" name="Freeform 141"/>
              <p:cNvSpPr>
                <a:spLocks/>
              </p:cNvSpPr>
              <p:nvPr userDrawn="1"/>
            </p:nvSpPr>
            <p:spPr bwMode="auto">
              <a:xfrm>
                <a:off x="4465" y="3609"/>
                <a:ext cx="148" cy="129"/>
              </a:xfrm>
              <a:custGeom>
                <a:avLst/>
                <a:gdLst>
                  <a:gd name="T0" fmla="*/ 148 w 148"/>
                  <a:gd name="T1" fmla="*/ 129 h 129"/>
                  <a:gd name="T2" fmla="*/ 92 w 148"/>
                  <a:gd name="T3" fmla="*/ 129 h 129"/>
                  <a:gd name="T4" fmla="*/ 92 w 148"/>
                  <a:gd name="T5" fmla="*/ 83 h 129"/>
                  <a:gd name="T6" fmla="*/ 56 w 148"/>
                  <a:gd name="T7" fmla="*/ 83 h 129"/>
                  <a:gd name="T8" fmla="*/ 56 w 148"/>
                  <a:gd name="T9" fmla="*/ 129 h 129"/>
                  <a:gd name="T10" fmla="*/ 0 w 148"/>
                  <a:gd name="T11" fmla="*/ 129 h 129"/>
                  <a:gd name="T12" fmla="*/ 0 w 148"/>
                  <a:gd name="T13" fmla="*/ 0 h 129"/>
                  <a:gd name="T14" fmla="*/ 56 w 148"/>
                  <a:gd name="T15" fmla="*/ 0 h 129"/>
                  <a:gd name="T16" fmla="*/ 56 w 148"/>
                  <a:gd name="T17" fmla="*/ 53 h 129"/>
                  <a:gd name="T18" fmla="*/ 92 w 148"/>
                  <a:gd name="T19" fmla="*/ 53 h 129"/>
                  <a:gd name="T20" fmla="*/ 92 w 148"/>
                  <a:gd name="T21" fmla="*/ 0 h 129"/>
                  <a:gd name="T22" fmla="*/ 148 w 148"/>
                  <a:gd name="T23" fmla="*/ 0 h 129"/>
                  <a:gd name="T24" fmla="*/ 148 w 148"/>
                  <a:gd name="T25" fmla="*/ 129 h 129"/>
                  <a:gd name="T26" fmla="*/ 148 w 148"/>
                  <a:gd name="T27" fmla="*/ 129 h 12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48" h="129">
                    <a:moveTo>
                      <a:pt x="148" y="129"/>
                    </a:moveTo>
                    <a:lnTo>
                      <a:pt x="92" y="129"/>
                    </a:lnTo>
                    <a:lnTo>
                      <a:pt x="92" y="83"/>
                    </a:lnTo>
                    <a:lnTo>
                      <a:pt x="56" y="83"/>
                    </a:lnTo>
                    <a:lnTo>
                      <a:pt x="56" y="129"/>
                    </a:lnTo>
                    <a:lnTo>
                      <a:pt x="0" y="129"/>
                    </a:lnTo>
                    <a:lnTo>
                      <a:pt x="0" y="0"/>
                    </a:lnTo>
                    <a:lnTo>
                      <a:pt x="56" y="0"/>
                    </a:lnTo>
                    <a:lnTo>
                      <a:pt x="56" y="53"/>
                    </a:lnTo>
                    <a:lnTo>
                      <a:pt x="92" y="53"/>
                    </a:lnTo>
                    <a:lnTo>
                      <a:pt x="92" y="0"/>
                    </a:lnTo>
                    <a:lnTo>
                      <a:pt x="148" y="0"/>
                    </a:lnTo>
                    <a:lnTo>
                      <a:pt x="148" y="12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" name="Freeform 142"/>
              <p:cNvSpPr>
                <a:spLocks noEditPoints="1"/>
              </p:cNvSpPr>
              <p:nvPr userDrawn="1"/>
            </p:nvSpPr>
            <p:spPr bwMode="auto">
              <a:xfrm>
                <a:off x="5321" y="3609"/>
                <a:ext cx="150" cy="130"/>
              </a:xfrm>
              <a:custGeom>
                <a:avLst/>
                <a:gdLst>
                  <a:gd name="T0" fmla="*/ 150 w 150"/>
                  <a:gd name="T1" fmla="*/ 130 h 130"/>
                  <a:gd name="T2" fmla="*/ 105 w 150"/>
                  <a:gd name="T3" fmla="*/ 77 h 130"/>
                  <a:gd name="T4" fmla="*/ 109 w 150"/>
                  <a:gd name="T5" fmla="*/ 76 h 130"/>
                  <a:gd name="T6" fmla="*/ 114 w 150"/>
                  <a:gd name="T7" fmla="*/ 74 h 130"/>
                  <a:gd name="T8" fmla="*/ 117 w 150"/>
                  <a:gd name="T9" fmla="*/ 72 h 130"/>
                  <a:gd name="T10" fmla="*/ 120 w 150"/>
                  <a:gd name="T11" fmla="*/ 70 h 130"/>
                  <a:gd name="T12" fmla="*/ 124 w 150"/>
                  <a:gd name="T13" fmla="*/ 68 h 130"/>
                  <a:gd name="T14" fmla="*/ 127 w 150"/>
                  <a:gd name="T15" fmla="*/ 66 h 130"/>
                  <a:gd name="T16" fmla="*/ 129 w 150"/>
                  <a:gd name="T17" fmla="*/ 62 h 130"/>
                  <a:gd name="T18" fmla="*/ 131 w 150"/>
                  <a:gd name="T19" fmla="*/ 59 h 130"/>
                  <a:gd name="T20" fmla="*/ 133 w 150"/>
                  <a:gd name="T21" fmla="*/ 56 h 130"/>
                  <a:gd name="T22" fmla="*/ 136 w 150"/>
                  <a:gd name="T23" fmla="*/ 52 h 130"/>
                  <a:gd name="T24" fmla="*/ 137 w 150"/>
                  <a:gd name="T25" fmla="*/ 47 h 130"/>
                  <a:gd name="T26" fmla="*/ 137 w 150"/>
                  <a:gd name="T27" fmla="*/ 44 h 130"/>
                  <a:gd name="T28" fmla="*/ 138 w 150"/>
                  <a:gd name="T29" fmla="*/ 39 h 130"/>
                  <a:gd name="T30" fmla="*/ 138 w 150"/>
                  <a:gd name="T31" fmla="*/ 35 h 130"/>
                  <a:gd name="T32" fmla="*/ 137 w 150"/>
                  <a:gd name="T33" fmla="*/ 32 h 130"/>
                  <a:gd name="T34" fmla="*/ 137 w 150"/>
                  <a:gd name="T35" fmla="*/ 29 h 130"/>
                  <a:gd name="T36" fmla="*/ 136 w 150"/>
                  <a:gd name="T37" fmla="*/ 24 h 130"/>
                  <a:gd name="T38" fmla="*/ 133 w 150"/>
                  <a:gd name="T39" fmla="*/ 20 h 130"/>
                  <a:gd name="T40" fmla="*/ 131 w 150"/>
                  <a:gd name="T41" fmla="*/ 17 h 130"/>
                  <a:gd name="T42" fmla="*/ 129 w 150"/>
                  <a:gd name="T43" fmla="*/ 13 h 130"/>
                  <a:gd name="T44" fmla="*/ 127 w 150"/>
                  <a:gd name="T45" fmla="*/ 10 h 130"/>
                  <a:gd name="T46" fmla="*/ 124 w 150"/>
                  <a:gd name="T47" fmla="*/ 8 h 130"/>
                  <a:gd name="T48" fmla="*/ 119 w 150"/>
                  <a:gd name="T49" fmla="*/ 4 h 130"/>
                  <a:gd name="T50" fmla="*/ 116 w 150"/>
                  <a:gd name="T51" fmla="*/ 3 h 130"/>
                  <a:gd name="T52" fmla="*/ 113 w 150"/>
                  <a:gd name="T53" fmla="*/ 1 h 130"/>
                  <a:gd name="T54" fmla="*/ 109 w 150"/>
                  <a:gd name="T55" fmla="*/ 0 h 130"/>
                  <a:gd name="T56" fmla="*/ 107 w 150"/>
                  <a:gd name="T57" fmla="*/ 0 h 130"/>
                  <a:gd name="T58" fmla="*/ 0 w 150"/>
                  <a:gd name="T59" fmla="*/ 0 h 130"/>
                  <a:gd name="T60" fmla="*/ 0 w 150"/>
                  <a:gd name="T61" fmla="*/ 130 h 130"/>
                  <a:gd name="T62" fmla="*/ 55 w 150"/>
                  <a:gd name="T63" fmla="*/ 130 h 130"/>
                  <a:gd name="T64" fmla="*/ 55 w 150"/>
                  <a:gd name="T65" fmla="*/ 83 h 130"/>
                  <a:gd name="T66" fmla="*/ 85 w 150"/>
                  <a:gd name="T67" fmla="*/ 130 h 130"/>
                  <a:gd name="T68" fmla="*/ 150 w 150"/>
                  <a:gd name="T69" fmla="*/ 130 h 130"/>
                  <a:gd name="T70" fmla="*/ 83 w 150"/>
                  <a:gd name="T71" fmla="*/ 44 h 130"/>
                  <a:gd name="T72" fmla="*/ 82 w 150"/>
                  <a:gd name="T73" fmla="*/ 45 h 130"/>
                  <a:gd name="T74" fmla="*/ 82 w 150"/>
                  <a:gd name="T75" fmla="*/ 47 h 130"/>
                  <a:gd name="T76" fmla="*/ 81 w 150"/>
                  <a:gd name="T77" fmla="*/ 49 h 130"/>
                  <a:gd name="T78" fmla="*/ 79 w 150"/>
                  <a:gd name="T79" fmla="*/ 52 h 130"/>
                  <a:gd name="T80" fmla="*/ 77 w 150"/>
                  <a:gd name="T81" fmla="*/ 53 h 130"/>
                  <a:gd name="T82" fmla="*/ 74 w 150"/>
                  <a:gd name="T83" fmla="*/ 54 h 130"/>
                  <a:gd name="T84" fmla="*/ 71 w 150"/>
                  <a:gd name="T85" fmla="*/ 55 h 130"/>
                  <a:gd name="T86" fmla="*/ 55 w 150"/>
                  <a:gd name="T87" fmla="*/ 55 h 130"/>
                  <a:gd name="T88" fmla="*/ 55 w 150"/>
                  <a:gd name="T89" fmla="*/ 27 h 130"/>
                  <a:gd name="T90" fmla="*/ 70 w 150"/>
                  <a:gd name="T91" fmla="*/ 27 h 130"/>
                  <a:gd name="T92" fmla="*/ 72 w 150"/>
                  <a:gd name="T93" fmla="*/ 29 h 130"/>
                  <a:gd name="T94" fmla="*/ 74 w 150"/>
                  <a:gd name="T95" fmla="*/ 30 h 130"/>
                  <a:gd name="T96" fmla="*/ 77 w 150"/>
                  <a:gd name="T97" fmla="*/ 31 h 130"/>
                  <a:gd name="T98" fmla="*/ 79 w 150"/>
                  <a:gd name="T99" fmla="*/ 32 h 130"/>
                  <a:gd name="T100" fmla="*/ 81 w 150"/>
                  <a:gd name="T101" fmla="*/ 34 h 130"/>
                  <a:gd name="T102" fmla="*/ 82 w 150"/>
                  <a:gd name="T103" fmla="*/ 36 h 130"/>
                  <a:gd name="T104" fmla="*/ 83 w 150"/>
                  <a:gd name="T105" fmla="*/ 39 h 130"/>
                  <a:gd name="T106" fmla="*/ 83 w 150"/>
                  <a:gd name="T107" fmla="*/ 41 h 130"/>
                  <a:gd name="T108" fmla="*/ 83 w 150"/>
                  <a:gd name="T109" fmla="*/ 44 h 13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50" h="130">
                    <a:moveTo>
                      <a:pt x="150" y="130"/>
                    </a:moveTo>
                    <a:lnTo>
                      <a:pt x="105" y="77"/>
                    </a:lnTo>
                    <a:lnTo>
                      <a:pt x="109" y="76"/>
                    </a:lnTo>
                    <a:lnTo>
                      <a:pt x="114" y="74"/>
                    </a:lnTo>
                    <a:lnTo>
                      <a:pt x="117" y="72"/>
                    </a:lnTo>
                    <a:lnTo>
                      <a:pt x="120" y="70"/>
                    </a:lnTo>
                    <a:lnTo>
                      <a:pt x="124" y="68"/>
                    </a:lnTo>
                    <a:lnTo>
                      <a:pt x="127" y="66"/>
                    </a:lnTo>
                    <a:lnTo>
                      <a:pt x="129" y="62"/>
                    </a:lnTo>
                    <a:lnTo>
                      <a:pt x="131" y="59"/>
                    </a:lnTo>
                    <a:lnTo>
                      <a:pt x="133" y="56"/>
                    </a:lnTo>
                    <a:lnTo>
                      <a:pt x="136" y="52"/>
                    </a:lnTo>
                    <a:lnTo>
                      <a:pt x="137" y="47"/>
                    </a:lnTo>
                    <a:lnTo>
                      <a:pt x="137" y="44"/>
                    </a:lnTo>
                    <a:lnTo>
                      <a:pt x="138" y="39"/>
                    </a:lnTo>
                    <a:lnTo>
                      <a:pt x="138" y="35"/>
                    </a:lnTo>
                    <a:lnTo>
                      <a:pt x="137" y="32"/>
                    </a:lnTo>
                    <a:lnTo>
                      <a:pt x="137" y="29"/>
                    </a:lnTo>
                    <a:lnTo>
                      <a:pt x="136" y="24"/>
                    </a:lnTo>
                    <a:lnTo>
                      <a:pt x="133" y="20"/>
                    </a:lnTo>
                    <a:lnTo>
                      <a:pt x="131" y="17"/>
                    </a:lnTo>
                    <a:lnTo>
                      <a:pt x="129" y="13"/>
                    </a:lnTo>
                    <a:lnTo>
                      <a:pt x="127" y="10"/>
                    </a:lnTo>
                    <a:lnTo>
                      <a:pt x="124" y="8"/>
                    </a:lnTo>
                    <a:lnTo>
                      <a:pt x="119" y="4"/>
                    </a:lnTo>
                    <a:lnTo>
                      <a:pt x="116" y="3"/>
                    </a:lnTo>
                    <a:lnTo>
                      <a:pt x="113" y="1"/>
                    </a:lnTo>
                    <a:lnTo>
                      <a:pt x="109" y="0"/>
                    </a:lnTo>
                    <a:lnTo>
                      <a:pt x="107" y="0"/>
                    </a:lnTo>
                    <a:lnTo>
                      <a:pt x="0" y="0"/>
                    </a:lnTo>
                    <a:lnTo>
                      <a:pt x="0" y="130"/>
                    </a:lnTo>
                    <a:lnTo>
                      <a:pt x="55" y="130"/>
                    </a:lnTo>
                    <a:lnTo>
                      <a:pt x="55" y="83"/>
                    </a:lnTo>
                    <a:lnTo>
                      <a:pt x="85" y="130"/>
                    </a:lnTo>
                    <a:lnTo>
                      <a:pt x="150" y="130"/>
                    </a:lnTo>
                    <a:close/>
                    <a:moveTo>
                      <a:pt x="83" y="44"/>
                    </a:moveTo>
                    <a:lnTo>
                      <a:pt x="82" y="45"/>
                    </a:lnTo>
                    <a:lnTo>
                      <a:pt x="82" y="47"/>
                    </a:lnTo>
                    <a:lnTo>
                      <a:pt x="81" y="49"/>
                    </a:lnTo>
                    <a:lnTo>
                      <a:pt x="79" y="52"/>
                    </a:lnTo>
                    <a:lnTo>
                      <a:pt x="77" y="53"/>
                    </a:lnTo>
                    <a:lnTo>
                      <a:pt x="74" y="54"/>
                    </a:lnTo>
                    <a:lnTo>
                      <a:pt x="71" y="55"/>
                    </a:lnTo>
                    <a:lnTo>
                      <a:pt x="55" y="55"/>
                    </a:lnTo>
                    <a:lnTo>
                      <a:pt x="55" y="27"/>
                    </a:lnTo>
                    <a:lnTo>
                      <a:pt x="70" y="27"/>
                    </a:lnTo>
                    <a:lnTo>
                      <a:pt x="72" y="29"/>
                    </a:lnTo>
                    <a:lnTo>
                      <a:pt x="74" y="30"/>
                    </a:lnTo>
                    <a:lnTo>
                      <a:pt x="77" y="31"/>
                    </a:lnTo>
                    <a:lnTo>
                      <a:pt x="79" y="32"/>
                    </a:lnTo>
                    <a:lnTo>
                      <a:pt x="81" y="34"/>
                    </a:lnTo>
                    <a:lnTo>
                      <a:pt x="82" y="36"/>
                    </a:lnTo>
                    <a:lnTo>
                      <a:pt x="83" y="39"/>
                    </a:lnTo>
                    <a:lnTo>
                      <a:pt x="83" y="41"/>
                    </a:lnTo>
                    <a:lnTo>
                      <a:pt x="83" y="4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" name="Freeform 143"/>
              <p:cNvSpPr>
                <a:spLocks noEditPoints="1"/>
              </p:cNvSpPr>
              <p:nvPr userDrawn="1"/>
            </p:nvSpPr>
            <p:spPr bwMode="auto">
              <a:xfrm>
                <a:off x="5088" y="3780"/>
                <a:ext cx="150" cy="129"/>
              </a:xfrm>
              <a:custGeom>
                <a:avLst/>
                <a:gdLst>
                  <a:gd name="T0" fmla="*/ 150 w 150"/>
                  <a:gd name="T1" fmla="*/ 129 h 129"/>
                  <a:gd name="T2" fmla="*/ 105 w 150"/>
                  <a:gd name="T3" fmla="*/ 76 h 129"/>
                  <a:gd name="T4" fmla="*/ 109 w 150"/>
                  <a:gd name="T5" fmla="*/ 75 h 129"/>
                  <a:gd name="T6" fmla="*/ 114 w 150"/>
                  <a:gd name="T7" fmla="*/ 73 h 129"/>
                  <a:gd name="T8" fmla="*/ 117 w 150"/>
                  <a:gd name="T9" fmla="*/ 72 h 129"/>
                  <a:gd name="T10" fmla="*/ 120 w 150"/>
                  <a:gd name="T11" fmla="*/ 70 h 129"/>
                  <a:gd name="T12" fmla="*/ 123 w 150"/>
                  <a:gd name="T13" fmla="*/ 68 h 129"/>
                  <a:gd name="T14" fmla="*/ 127 w 150"/>
                  <a:gd name="T15" fmla="*/ 64 h 129"/>
                  <a:gd name="T16" fmla="*/ 129 w 150"/>
                  <a:gd name="T17" fmla="*/ 61 h 129"/>
                  <a:gd name="T18" fmla="*/ 131 w 150"/>
                  <a:gd name="T19" fmla="*/ 59 h 129"/>
                  <a:gd name="T20" fmla="*/ 133 w 150"/>
                  <a:gd name="T21" fmla="*/ 54 h 129"/>
                  <a:gd name="T22" fmla="*/ 134 w 150"/>
                  <a:gd name="T23" fmla="*/ 51 h 129"/>
                  <a:gd name="T24" fmla="*/ 137 w 150"/>
                  <a:gd name="T25" fmla="*/ 47 h 129"/>
                  <a:gd name="T26" fmla="*/ 137 w 150"/>
                  <a:gd name="T27" fmla="*/ 43 h 129"/>
                  <a:gd name="T28" fmla="*/ 138 w 150"/>
                  <a:gd name="T29" fmla="*/ 39 h 129"/>
                  <a:gd name="T30" fmla="*/ 138 w 150"/>
                  <a:gd name="T31" fmla="*/ 35 h 129"/>
                  <a:gd name="T32" fmla="*/ 137 w 150"/>
                  <a:gd name="T33" fmla="*/ 30 h 129"/>
                  <a:gd name="T34" fmla="*/ 137 w 150"/>
                  <a:gd name="T35" fmla="*/ 27 h 129"/>
                  <a:gd name="T36" fmla="*/ 134 w 150"/>
                  <a:gd name="T37" fmla="*/ 24 h 129"/>
                  <a:gd name="T38" fmla="*/ 133 w 150"/>
                  <a:gd name="T39" fmla="*/ 19 h 129"/>
                  <a:gd name="T40" fmla="*/ 131 w 150"/>
                  <a:gd name="T41" fmla="*/ 16 h 129"/>
                  <a:gd name="T42" fmla="*/ 129 w 150"/>
                  <a:gd name="T43" fmla="*/ 12 h 129"/>
                  <a:gd name="T44" fmla="*/ 127 w 150"/>
                  <a:gd name="T45" fmla="*/ 10 h 129"/>
                  <a:gd name="T46" fmla="*/ 122 w 150"/>
                  <a:gd name="T47" fmla="*/ 6 h 129"/>
                  <a:gd name="T48" fmla="*/ 119 w 150"/>
                  <a:gd name="T49" fmla="*/ 4 h 129"/>
                  <a:gd name="T50" fmla="*/ 116 w 150"/>
                  <a:gd name="T51" fmla="*/ 2 h 129"/>
                  <a:gd name="T52" fmla="*/ 113 w 150"/>
                  <a:gd name="T53" fmla="*/ 1 h 129"/>
                  <a:gd name="T54" fmla="*/ 109 w 150"/>
                  <a:gd name="T55" fmla="*/ 0 h 129"/>
                  <a:gd name="T56" fmla="*/ 106 w 150"/>
                  <a:gd name="T57" fmla="*/ 0 h 129"/>
                  <a:gd name="T58" fmla="*/ 0 w 150"/>
                  <a:gd name="T59" fmla="*/ 0 h 129"/>
                  <a:gd name="T60" fmla="*/ 0 w 150"/>
                  <a:gd name="T61" fmla="*/ 129 h 129"/>
                  <a:gd name="T62" fmla="*/ 55 w 150"/>
                  <a:gd name="T63" fmla="*/ 129 h 129"/>
                  <a:gd name="T64" fmla="*/ 55 w 150"/>
                  <a:gd name="T65" fmla="*/ 83 h 129"/>
                  <a:gd name="T66" fmla="*/ 85 w 150"/>
                  <a:gd name="T67" fmla="*/ 129 h 129"/>
                  <a:gd name="T68" fmla="*/ 150 w 150"/>
                  <a:gd name="T69" fmla="*/ 129 h 129"/>
                  <a:gd name="T70" fmla="*/ 83 w 150"/>
                  <a:gd name="T71" fmla="*/ 42 h 129"/>
                  <a:gd name="T72" fmla="*/ 82 w 150"/>
                  <a:gd name="T73" fmla="*/ 45 h 129"/>
                  <a:gd name="T74" fmla="*/ 82 w 150"/>
                  <a:gd name="T75" fmla="*/ 46 h 129"/>
                  <a:gd name="T76" fmla="*/ 81 w 150"/>
                  <a:gd name="T77" fmla="*/ 49 h 129"/>
                  <a:gd name="T78" fmla="*/ 79 w 150"/>
                  <a:gd name="T79" fmla="*/ 50 h 129"/>
                  <a:gd name="T80" fmla="*/ 76 w 150"/>
                  <a:gd name="T81" fmla="*/ 52 h 129"/>
                  <a:gd name="T82" fmla="*/ 74 w 150"/>
                  <a:gd name="T83" fmla="*/ 53 h 129"/>
                  <a:gd name="T84" fmla="*/ 71 w 150"/>
                  <a:gd name="T85" fmla="*/ 54 h 129"/>
                  <a:gd name="T86" fmla="*/ 55 w 150"/>
                  <a:gd name="T87" fmla="*/ 54 h 129"/>
                  <a:gd name="T88" fmla="*/ 55 w 150"/>
                  <a:gd name="T89" fmla="*/ 27 h 129"/>
                  <a:gd name="T90" fmla="*/ 70 w 150"/>
                  <a:gd name="T91" fmla="*/ 27 h 129"/>
                  <a:gd name="T92" fmla="*/ 72 w 150"/>
                  <a:gd name="T93" fmla="*/ 27 h 129"/>
                  <a:gd name="T94" fmla="*/ 74 w 150"/>
                  <a:gd name="T95" fmla="*/ 28 h 129"/>
                  <a:gd name="T96" fmla="*/ 76 w 150"/>
                  <a:gd name="T97" fmla="*/ 29 h 129"/>
                  <a:gd name="T98" fmla="*/ 79 w 150"/>
                  <a:gd name="T99" fmla="*/ 31 h 129"/>
                  <a:gd name="T100" fmla="*/ 81 w 150"/>
                  <a:gd name="T101" fmla="*/ 33 h 129"/>
                  <a:gd name="T102" fmla="*/ 82 w 150"/>
                  <a:gd name="T103" fmla="*/ 36 h 129"/>
                  <a:gd name="T104" fmla="*/ 83 w 150"/>
                  <a:gd name="T105" fmla="*/ 38 h 129"/>
                  <a:gd name="T106" fmla="*/ 83 w 150"/>
                  <a:gd name="T107" fmla="*/ 40 h 129"/>
                  <a:gd name="T108" fmla="*/ 83 w 150"/>
                  <a:gd name="T109" fmla="*/ 42 h 12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50" h="129">
                    <a:moveTo>
                      <a:pt x="150" y="129"/>
                    </a:moveTo>
                    <a:lnTo>
                      <a:pt x="105" y="76"/>
                    </a:lnTo>
                    <a:lnTo>
                      <a:pt x="109" y="75"/>
                    </a:lnTo>
                    <a:lnTo>
                      <a:pt x="114" y="73"/>
                    </a:lnTo>
                    <a:lnTo>
                      <a:pt x="117" y="72"/>
                    </a:lnTo>
                    <a:lnTo>
                      <a:pt x="120" y="70"/>
                    </a:lnTo>
                    <a:lnTo>
                      <a:pt x="123" y="68"/>
                    </a:lnTo>
                    <a:lnTo>
                      <a:pt x="127" y="64"/>
                    </a:lnTo>
                    <a:lnTo>
                      <a:pt x="129" y="61"/>
                    </a:lnTo>
                    <a:lnTo>
                      <a:pt x="131" y="59"/>
                    </a:lnTo>
                    <a:lnTo>
                      <a:pt x="133" y="54"/>
                    </a:lnTo>
                    <a:lnTo>
                      <a:pt x="134" y="51"/>
                    </a:lnTo>
                    <a:lnTo>
                      <a:pt x="137" y="47"/>
                    </a:lnTo>
                    <a:lnTo>
                      <a:pt x="137" y="43"/>
                    </a:lnTo>
                    <a:lnTo>
                      <a:pt x="138" y="39"/>
                    </a:lnTo>
                    <a:lnTo>
                      <a:pt x="138" y="35"/>
                    </a:lnTo>
                    <a:lnTo>
                      <a:pt x="137" y="30"/>
                    </a:lnTo>
                    <a:lnTo>
                      <a:pt x="137" y="27"/>
                    </a:lnTo>
                    <a:lnTo>
                      <a:pt x="134" y="24"/>
                    </a:lnTo>
                    <a:lnTo>
                      <a:pt x="133" y="19"/>
                    </a:lnTo>
                    <a:lnTo>
                      <a:pt x="131" y="16"/>
                    </a:lnTo>
                    <a:lnTo>
                      <a:pt x="129" y="12"/>
                    </a:lnTo>
                    <a:lnTo>
                      <a:pt x="127" y="10"/>
                    </a:lnTo>
                    <a:lnTo>
                      <a:pt x="122" y="6"/>
                    </a:lnTo>
                    <a:lnTo>
                      <a:pt x="119" y="4"/>
                    </a:lnTo>
                    <a:lnTo>
                      <a:pt x="116" y="2"/>
                    </a:lnTo>
                    <a:lnTo>
                      <a:pt x="113" y="1"/>
                    </a:lnTo>
                    <a:lnTo>
                      <a:pt x="109" y="0"/>
                    </a:lnTo>
                    <a:lnTo>
                      <a:pt x="106" y="0"/>
                    </a:lnTo>
                    <a:lnTo>
                      <a:pt x="0" y="0"/>
                    </a:lnTo>
                    <a:lnTo>
                      <a:pt x="0" y="129"/>
                    </a:lnTo>
                    <a:lnTo>
                      <a:pt x="55" y="129"/>
                    </a:lnTo>
                    <a:lnTo>
                      <a:pt x="55" y="83"/>
                    </a:lnTo>
                    <a:lnTo>
                      <a:pt x="85" y="129"/>
                    </a:lnTo>
                    <a:lnTo>
                      <a:pt x="150" y="129"/>
                    </a:lnTo>
                    <a:close/>
                    <a:moveTo>
                      <a:pt x="83" y="42"/>
                    </a:moveTo>
                    <a:lnTo>
                      <a:pt x="82" y="45"/>
                    </a:lnTo>
                    <a:lnTo>
                      <a:pt x="82" y="46"/>
                    </a:lnTo>
                    <a:lnTo>
                      <a:pt x="81" y="49"/>
                    </a:lnTo>
                    <a:lnTo>
                      <a:pt x="79" y="50"/>
                    </a:lnTo>
                    <a:lnTo>
                      <a:pt x="76" y="52"/>
                    </a:lnTo>
                    <a:lnTo>
                      <a:pt x="74" y="53"/>
                    </a:lnTo>
                    <a:lnTo>
                      <a:pt x="71" y="54"/>
                    </a:lnTo>
                    <a:lnTo>
                      <a:pt x="55" y="54"/>
                    </a:lnTo>
                    <a:lnTo>
                      <a:pt x="55" y="27"/>
                    </a:lnTo>
                    <a:lnTo>
                      <a:pt x="70" y="27"/>
                    </a:lnTo>
                    <a:lnTo>
                      <a:pt x="72" y="27"/>
                    </a:lnTo>
                    <a:lnTo>
                      <a:pt x="74" y="28"/>
                    </a:lnTo>
                    <a:lnTo>
                      <a:pt x="76" y="29"/>
                    </a:lnTo>
                    <a:lnTo>
                      <a:pt x="79" y="31"/>
                    </a:lnTo>
                    <a:lnTo>
                      <a:pt x="81" y="33"/>
                    </a:lnTo>
                    <a:lnTo>
                      <a:pt x="82" y="36"/>
                    </a:lnTo>
                    <a:lnTo>
                      <a:pt x="83" y="38"/>
                    </a:lnTo>
                    <a:lnTo>
                      <a:pt x="83" y="40"/>
                    </a:lnTo>
                    <a:lnTo>
                      <a:pt x="83" y="4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" name="Freeform 144"/>
              <p:cNvSpPr>
                <a:spLocks/>
              </p:cNvSpPr>
              <p:nvPr userDrawn="1"/>
            </p:nvSpPr>
            <p:spPr bwMode="auto">
              <a:xfrm>
                <a:off x="4465" y="3931"/>
                <a:ext cx="44" cy="58"/>
              </a:xfrm>
              <a:custGeom>
                <a:avLst/>
                <a:gdLst>
                  <a:gd name="T0" fmla="*/ 44 w 40"/>
                  <a:gd name="T1" fmla="*/ 30 h 53"/>
                  <a:gd name="T2" fmla="*/ 28 w 40"/>
                  <a:gd name="T3" fmla="*/ 30 h 53"/>
                  <a:gd name="T4" fmla="*/ 28 w 40"/>
                  <a:gd name="T5" fmla="*/ 37 h 53"/>
                  <a:gd name="T6" fmla="*/ 37 w 40"/>
                  <a:gd name="T7" fmla="*/ 37 h 53"/>
                  <a:gd name="T8" fmla="*/ 37 w 40"/>
                  <a:gd name="T9" fmla="*/ 48 h 53"/>
                  <a:gd name="T10" fmla="*/ 26 w 40"/>
                  <a:gd name="T11" fmla="*/ 50 h 53"/>
                  <a:gd name="T12" fmla="*/ 7 w 40"/>
                  <a:gd name="T13" fmla="*/ 30 h 53"/>
                  <a:gd name="T14" fmla="*/ 25 w 40"/>
                  <a:gd name="T15" fmla="*/ 8 h 53"/>
                  <a:gd name="T16" fmla="*/ 43 w 40"/>
                  <a:gd name="T17" fmla="*/ 13 h 53"/>
                  <a:gd name="T18" fmla="*/ 43 w 40"/>
                  <a:gd name="T19" fmla="*/ 4 h 53"/>
                  <a:gd name="T20" fmla="*/ 25 w 40"/>
                  <a:gd name="T21" fmla="*/ 0 h 53"/>
                  <a:gd name="T22" fmla="*/ 0 w 40"/>
                  <a:gd name="T23" fmla="*/ 30 h 53"/>
                  <a:gd name="T24" fmla="*/ 25 w 40"/>
                  <a:gd name="T25" fmla="*/ 58 h 53"/>
                  <a:gd name="T26" fmla="*/ 44 w 40"/>
                  <a:gd name="T27" fmla="*/ 54 h 53"/>
                  <a:gd name="T28" fmla="*/ 44 w 40"/>
                  <a:gd name="T29" fmla="*/ 30 h 5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0" h="53">
                    <a:moveTo>
                      <a:pt x="40" y="27"/>
                    </a:move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1" y="46"/>
                      <a:pt x="28" y="46"/>
                      <a:pt x="24" y="46"/>
                    </a:cubicBezTo>
                    <a:cubicBezTo>
                      <a:pt x="14" y="46"/>
                      <a:pt x="6" y="38"/>
                      <a:pt x="6" y="27"/>
                    </a:cubicBezTo>
                    <a:cubicBezTo>
                      <a:pt x="6" y="16"/>
                      <a:pt x="14" y="7"/>
                      <a:pt x="23" y="7"/>
                    </a:cubicBezTo>
                    <a:cubicBezTo>
                      <a:pt x="29" y="7"/>
                      <a:pt x="34" y="9"/>
                      <a:pt x="39" y="12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2" y="1"/>
                      <a:pt x="29" y="0"/>
                      <a:pt x="23" y="0"/>
                    </a:cubicBezTo>
                    <a:cubicBezTo>
                      <a:pt x="10" y="0"/>
                      <a:pt x="0" y="12"/>
                      <a:pt x="0" y="27"/>
                    </a:cubicBezTo>
                    <a:cubicBezTo>
                      <a:pt x="0" y="42"/>
                      <a:pt x="10" y="53"/>
                      <a:pt x="23" y="53"/>
                    </a:cubicBezTo>
                    <a:cubicBezTo>
                      <a:pt x="29" y="53"/>
                      <a:pt x="34" y="52"/>
                      <a:pt x="40" y="49"/>
                    </a:cubicBezTo>
                    <a:cubicBezTo>
                      <a:pt x="40" y="27"/>
                      <a:pt x="40" y="27"/>
                      <a:pt x="40" y="2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" name="Freeform 145"/>
              <p:cNvSpPr>
                <a:spLocks noEditPoints="1"/>
              </p:cNvSpPr>
              <p:nvPr userDrawn="1"/>
            </p:nvSpPr>
            <p:spPr bwMode="auto">
              <a:xfrm>
                <a:off x="4517" y="3950"/>
                <a:ext cx="29" cy="39"/>
              </a:xfrm>
              <a:custGeom>
                <a:avLst/>
                <a:gdLst>
                  <a:gd name="T0" fmla="*/ 28 w 27"/>
                  <a:gd name="T1" fmla="*/ 28 h 35"/>
                  <a:gd name="T2" fmla="*/ 17 w 27"/>
                  <a:gd name="T3" fmla="*/ 32 h 35"/>
                  <a:gd name="T4" fmla="*/ 6 w 27"/>
                  <a:gd name="T5" fmla="*/ 21 h 35"/>
                  <a:gd name="T6" fmla="*/ 29 w 27"/>
                  <a:gd name="T7" fmla="*/ 21 h 35"/>
                  <a:gd name="T8" fmla="*/ 15 w 27"/>
                  <a:gd name="T9" fmla="*/ 0 h 35"/>
                  <a:gd name="T10" fmla="*/ 0 w 27"/>
                  <a:gd name="T11" fmla="*/ 19 h 35"/>
                  <a:gd name="T12" fmla="*/ 16 w 27"/>
                  <a:gd name="T13" fmla="*/ 39 h 35"/>
                  <a:gd name="T14" fmla="*/ 28 w 27"/>
                  <a:gd name="T15" fmla="*/ 35 h 35"/>
                  <a:gd name="T16" fmla="*/ 28 w 27"/>
                  <a:gd name="T17" fmla="*/ 28 h 35"/>
                  <a:gd name="T18" fmla="*/ 6 w 27"/>
                  <a:gd name="T19" fmla="*/ 16 h 35"/>
                  <a:gd name="T20" fmla="*/ 15 w 27"/>
                  <a:gd name="T21" fmla="*/ 7 h 35"/>
                  <a:gd name="T22" fmla="*/ 23 w 27"/>
                  <a:gd name="T23" fmla="*/ 16 h 35"/>
                  <a:gd name="T24" fmla="*/ 6 w 27"/>
                  <a:gd name="T25" fmla="*/ 16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" h="35">
                    <a:moveTo>
                      <a:pt x="26" y="25"/>
                    </a:moveTo>
                    <a:cubicBezTo>
                      <a:pt x="23" y="27"/>
                      <a:pt x="20" y="29"/>
                      <a:pt x="16" y="29"/>
                    </a:cubicBezTo>
                    <a:cubicBezTo>
                      <a:pt x="10" y="29"/>
                      <a:pt x="7" y="25"/>
                      <a:pt x="6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6"/>
                      <a:pt x="22" y="0"/>
                      <a:pt x="14" y="0"/>
                    </a:cubicBezTo>
                    <a:cubicBezTo>
                      <a:pt x="6" y="0"/>
                      <a:pt x="0" y="7"/>
                      <a:pt x="0" y="17"/>
                    </a:cubicBezTo>
                    <a:cubicBezTo>
                      <a:pt x="0" y="27"/>
                      <a:pt x="5" y="35"/>
                      <a:pt x="15" y="35"/>
                    </a:cubicBezTo>
                    <a:cubicBezTo>
                      <a:pt x="20" y="35"/>
                      <a:pt x="23" y="34"/>
                      <a:pt x="26" y="31"/>
                    </a:cubicBezTo>
                    <a:cubicBezTo>
                      <a:pt x="26" y="25"/>
                      <a:pt x="26" y="25"/>
                      <a:pt x="26" y="25"/>
                    </a:cubicBezTo>
                    <a:close/>
                    <a:moveTo>
                      <a:pt x="6" y="14"/>
                    </a:moveTo>
                    <a:cubicBezTo>
                      <a:pt x="7" y="9"/>
                      <a:pt x="10" y="6"/>
                      <a:pt x="14" y="6"/>
                    </a:cubicBezTo>
                    <a:cubicBezTo>
                      <a:pt x="18" y="6"/>
                      <a:pt x="21" y="9"/>
                      <a:pt x="21" y="14"/>
                    </a:cubicBezTo>
                    <a:cubicBezTo>
                      <a:pt x="6" y="14"/>
                      <a:pt x="6" y="14"/>
                      <a:pt x="6" y="1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9" name="Freeform 146"/>
              <p:cNvSpPr>
                <a:spLocks noEditPoints="1"/>
              </p:cNvSpPr>
              <p:nvPr userDrawn="1"/>
            </p:nvSpPr>
            <p:spPr bwMode="auto">
              <a:xfrm>
                <a:off x="4551" y="3950"/>
                <a:ext cx="35" cy="39"/>
              </a:xfrm>
              <a:custGeom>
                <a:avLst/>
                <a:gdLst>
                  <a:gd name="T0" fmla="*/ 18 w 32"/>
                  <a:gd name="T1" fmla="*/ 0 h 35"/>
                  <a:gd name="T2" fmla="*/ 0 w 32"/>
                  <a:gd name="T3" fmla="*/ 19 h 35"/>
                  <a:gd name="T4" fmla="*/ 18 w 32"/>
                  <a:gd name="T5" fmla="*/ 39 h 35"/>
                  <a:gd name="T6" fmla="*/ 35 w 32"/>
                  <a:gd name="T7" fmla="*/ 19 h 35"/>
                  <a:gd name="T8" fmla="*/ 18 w 32"/>
                  <a:gd name="T9" fmla="*/ 0 h 35"/>
                  <a:gd name="T10" fmla="*/ 18 w 32"/>
                  <a:gd name="T11" fmla="*/ 7 h 35"/>
                  <a:gd name="T12" fmla="*/ 28 w 32"/>
                  <a:gd name="T13" fmla="*/ 19 h 35"/>
                  <a:gd name="T14" fmla="*/ 18 w 32"/>
                  <a:gd name="T15" fmla="*/ 32 h 35"/>
                  <a:gd name="T16" fmla="*/ 7 w 32"/>
                  <a:gd name="T17" fmla="*/ 19 h 35"/>
                  <a:gd name="T18" fmla="*/ 18 w 32"/>
                  <a:gd name="T19" fmla="*/ 7 h 3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2" h="35">
                    <a:moveTo>
                      <a:pt x="16" y="0"/>
                    </a:moveTo>
                    <a:cubicBezTo>
                      <a:pt x="7" y="0"/>
                      <a:pt x="0" y="7"/>
                      <a:pt x="0" y="17"/>
                    </a:cubicBezTo>
                    <a:cubicBezTo>
                      <a:pt x="0" y="28"/>
                      <a:pt x="7" y="35"/>
                      <a:pt x="16" y="35"/>
                    </a:cubicBezTo>
                    <a:cubicBezTo>
                      <a:pt x="25" y="35"/>
                      <a:pt x="32" y="28"/>
                      <a:pt x="32" y="17"/>
                    </a:cubicBezTo>
                    <a:cubicBezTo>
                      <a:pt x="32" y="7"/>
                      <a:pt x="25" y="0"/>
                      <a:pt x="16" y="0"/>
                    </a:cubicBezTo>
                    <a:close/>
                    <a:moveTo>
                      <a:pt x="16" y="6"/>
                    </a:moveTo>
                    <a:cubicBezTo>
                      <a:pt x="21" y="6"/>
                      <a:pt x="26" y="11"/>
                      <a:pt x="26" y="17"/>
                    </a:cubicBezTo>
                    <a:cubicBezTo>
                      <a:pt x="26" y="25"/>
                      <a:pt x="22" y="29"/>
                      <a:pt x="16" y="29"/>
                    </a:cubicBezTo>
                    <a:cubicBezTo>
                      <a:pt x="10" y="29"/>
                      <a:pt x="6" y="24"/>
                      <a:pt x="6" y="17"/>
                    </a:cubicBezTo>
                    <a:cubicBezTo>
                      <a:pt x="6" y="11"/>
                      <a:pt x="10" y="6"/>
                      <a:pt x="16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0" name="Freeform 147"/>
              <p:cNvSpPr>
                <a:spLocks/>
              </p:cNvSpPr>
              <p:nvPr userDrawn="1"/>
            </p:nvSpPr>
            <p:spPr bwMode="auto">
              <a:xfrm>
                <a:off x="4588" y="3943"/>
                <a:ext cx="24" cy="46"/>
              </a:xfrm>
              <a:custGeom>
                <a:avLst/>
                <a:gdLst>
                  <a:gd name="T0" fmla="*/ 12 w 22"/>
                  <a:gd name="T1" fmla="*/ 0 h 42"/>
                  <a:gd name="T2" fmla="*/ 0 w 22"/>
                  <a:gd name="T3" fmla="*/ 14 h 42"/>
                  <a:gd name="T4" fmla="*/ 0 w 22"/>
                  <a:gd name="T5" fmla="*/ 15 h 42"/>
                  <a:gd name="T6" fmla="*/ 5 w 22"/>
                  <a:gd name="T7" fmla="*/ 15 h 42"/>
                  <a:gd name="T8" fmla="*/ 5 w 22"/>
                  <a:gd name="T9" fmla="*/ 35 h 42"/>
                  <a:gd name="T10" fmla="*/ 16 w 22"/>
                  <a:gd name="T11" fmla="*/ 46 h 42"/>
                  <a:gd name="T12" fmla="*/ 24 w 22"/>
                  <a:gd name="T13" fmla="*/ 44 h 42"/>
                  <a:gd name="T14" fmla="*/ 24 w 22"/>
                  <a:gd name="T15" fmla="*/ 37 h 42"/>
                  <a:gd name="T16" fmla="*/ 16 w 22"/>
                  <a:gd name="T17" fmla="*/ 39 h 42"/>
                  <a:gd name="T18" fmla="*/ 12 w 22"/>
                  <a:gd name="T19" fmla="*/ 34 h 42"/>
                  <a:gd name="T20" fmla="*/ 12 w 22"/>
                  <a:gd name="T21" fmla="*/ 15 h 42"/>
                  <a:gd name="T22" fmla="*/ 22 w 22"/>
                  <a:gd name="T23" fmla="*/ 15 h 42"/>
                  <a:gd name="T24" fmla="*/ 22 w 22"/>
                  <a:gd name="T25" fmla="*/ 8 h 42"/>
                  <a:gd name="T26" fmla="*/ 12 w 22"/>
                  <a:gd name="T27" fmla="*/ 8 h 42"/>
                  <a:gd name="T28" fmla="*/ 12 w 22"/>
                  <a:gd name="T29" fmla="*/ 0 h 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2" h="42">
                    <a:moveTo>
                      <a:pt x="11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8"/>
                      <a:pt x="8" y="42"/>
                      <a:pt x="15" y="42"/>
                    </a:cubicBezTo>
                    <a:cubicBezTo>
                      <a:pt x="16" y="42"/>
                      <a:pt x="20" y="41"/>
                      <a:pt x="22" y="40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19" y="35"/>
                      <a:pt x="17" y="36"/>
                      <a:pt x="15" y="36"/>
                    </a:cubicBezTo>
                    <a:cubicBezTo>
                      <a:pt x="13" y="36"/>
                      <a:pt x="11" y="35"/>
                      <a:pt x="11" y="31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" name="Freeform 148"/>
              <p:cNvSpPr>
                <a:spLocks noEditPoints="1"/>
              </p:cNvSpPr>
              <p:nvPr userDrawn="1"/>
            </p:nvSpPr>
            <p:spPr bwMode="auto">
              <a:xfrm>
                <a:off x="4614" y="3950"/>
                <a:ext cx="30" cy="39"/>
              </a:xfrm>
              <a:custGeom>
                <a:avLst/>
                <a:gdLst>
                  <a:gd name="T0" fmla="*/ 29 w 27"/>
                  <a:gd name="T1" fmla="*/ 28 h 35"/>
                  <a:gd name="T2" fmla="*/ 18 w 27"/>
                  <a:gd name="T3" fmla="*/ 32 h 35"/>
                  <a:gd name="T4" fmla="*/ 7 w 27"/>
                  <a:gd name="T5" fmla="*/ 21 h 35"/>
                  <a:gd name="T6" fmla="*/ 30 w 27"/>
                  <a:gd name="T7" fmla="*/ 21 h 35"/>
                  <a:gd name="T8" fmla="*/ 16 w 27"/>
                  <a:gd name="T9" fmla="*/ 0 h 35"/>
                  <a:gd name="T10" fmla="*/ 0 w 27"/>
                  <a:gd name="T11" fmla="*/ 19 h 35"/>
                  <a:gd name="T12" fmla="*/ 17 w 27"/>
                  <a:gd name="T13" fmla="*/ 39 h 35"/>
                  <a:gd name="T14" fmla="*/ 29 w 27"/>
                  <a:gd name="T15" fmla="*/ 35 h 35"/>
                  <a:gd name="T16" fmla="*/ 29 w 27"/>
                  <a:gd name="T17" fmla="*/ 28 h 35"/>
                  <a:gd name="T18" fmla="*/ 7 w 27"/>
                  <a:gd name="T19" fmla="*/ 16 h 35"/>
                  <a:gd name="T20" fmla="*/ 16 w 27"/>
                  <a:gd name="T21" fmla="*/ 7 h 35"/>
                  <a:gd name="T22" fmla="*/ 23 w 27"/>
                  <a:gd name="T23" fmla="*/ 16 h 35"/>
                  <a:gd name="T24" fmla="*/ 7 w 27"/>
                  <a:gd name="T25" fmla="*/ 16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7" h="35">
                    <a:moveTo>
                      <a:pt x="26" y="25"/>
                    </a:moveTo>
                    <a:cubicBezTo>
                      <a:pt x="23" y="27"/>
                      <a:pt x="20" y="29"/>
                      <a:pt x="16" y="29"/>
                    </a:cubicBezTo>
                    <a:cubicBezTo>
                      <a:pt x="10" y="29"/>
                      <a:pt x="7" y="25"/>
                      <a:pt x="6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7" y="6"/>
                      <a:pt x="22" y="0"/>
                      <a:pt x="14" y="0"/>
                    </a:cubicBezTo>
                    <a:cubicBezTo>
                      <a:pt x="6" y="0"/>
                      <a:pt x="0" y="7"/>
                      <a:pt x="0" y="17"/>
                    </a:cubicBezTo>
                    <a:cubicBezTo>
                      <a:pt x="0" y="27"/>
                      <a:pt x="5" y="35"/>
                      <a:pt x="15" y="35"/>
                    </a:cubicBezTo>
                    <a:cubicBezTo>
                      <a:pt x="20" y="35"/>
                      <a:pt x="23" y="34"/>
                      <a:pt x="26" y="31"/>
                    </a:cubicBezTo>
                    <a:cubicBezTo>
                      <a:pt x="26" y="25"/>
                      <a:pt x="26" y="25"/>
                      <a:pt x="26" y="25"/>
                    </a:cubicBezTo>
                    <a:close/>
                    <a:moveTo>
                      <a:pt x="6" y="14"/>
                    </a:moveTo>
                    <a:cubicBezTo>
                      <a:pt x="7" y="9"/>
                      <a:pt x="10" y="6"/>
                      <a:pt x="14" y="6"/>
                    </a:cubicBezTo>
                    <a:cubicBezTo>
                      <a:pt x="18" y="6"/>
                      <a:pt x="21" y="9"/>
                      <a:pt x="21" y="14"/>
                    </a:cubicBezTo>
                    <a:cubicBezTo>
                      <a:pt x="6" y="14"/>
                      <a:pt x="6" y="14"/>
                      <a:pt x="6" y="1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2" name="Freeform 149"/>
              <p:cNvSpPr>
                <a:spLocks/>
              </p:cNvSpPr>
              <p:nvPr userDrawn="1"/>
            </p:nvSpPr>
            <p:spPr bwMode="auto">
              <a:xfrm>
                <a:off x="4649" y="3950"/>
                <a:ext cx="25" cy="39"/>
              </a:xfrm>
              <a:custGeom>
                <a:avLst/>
                <a:gdLst>
                  <a:gd name="T0" fmla="*/ 25 w 23"/>
                  <a:gd name="T1" fmla="*/ 2 h 35"/>
                  <a:gd name="T2" fmla="*/ 15 w 23"/>
                  <a:gd name="T3" fmla="*/ 0 h 35"/>
                  <a:gd name="T4" fmla="*/ 0 w 23"/>
                  <a:gd name="T5" fmla="*/ 20 h 35"/>
                  <a:gd name="T6" fmla="*/ 16 w 23"/>
                  <a:gd name="T7" fmla="*/ 39 h 35"/>
                  <a:gd name="T8" fmla="*/ 25 w 23"/>
                  <a:gd name="T9" fmla="*/ 37 h 35"/>
                  <a:gd name="T10" fmla="*/ 25 w 23"/>
                  <a:gd name="T11" fmla="*/ 30 h 35"/>
                  <a:gd name="T12" fmla="*/ 17 w 23"/>
                  <a:gd name="T13" fmla="*/ 32 h 35"/>
                  <a:gd name="T14" fmla="*/ 7 w 23"/>
                  <a:gd name="T15" fmla="*/ 20 h 35"/>
                  <a:gd name="T16" fmla="*/ 16 w 23"/>
                  <a:gd name="T17" fmla="*/ 7 h 35"/>
                  <a:gd name="T18" fmla="*/ 25 w 23"/>
                  <a:gd name="T19" fmla="*/ 10 h 35"/>
                  <a:gd name="T20" fmla="*/ 25 w 23"/>
                  <a:gd name="T21" fmla="*/ 2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3" h="35">
                    <a:moveTo>
                      <a:pt x="23" y="2"/>
                    </a:moveTo>
                    <a:cubicBezTo>
                      <a:pt x="20" y="1"/>
                      <a:pt x="18" y="0"/>
                      <a:pt x="14" y="0"/>
                    </a:cubicBezTo>
                    <a:cubicBezTo>
                      <a:pt x="5" y="0"/>
                      <a:pt x="0" y="7"/>
                      <a:pt x="0" y="18"/>
                    </a:cubicBezTo>
                    <a:cubicBezTo>
                      <a:pt x="0" y="28"/>
                      <a:pt x="6" y="35"/>
                      <a:pt x="15" y="35"/>
                    </a:cubicBezTo>
                    <a:cubicBezTo>
                      <a:pt x="18" y="35"/>
                      <a:pt x="21" y="34"/>
                      <a:pt x="23" y="33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0" y="28"/>
                      <a:pt x="18" y="29"/>
                      <a:pt x="16" y="29"/>
                    </a:cubicBezTo>
                    <a:cubicBezTo>
                      <a:pt x="10" y="29"/>
                      <a:pt x="6" y="25"/>
                      <a:pt x="6" y="18"/>
                    </a:cubicBezTo>
                    <a:cubicBezTo>
                      <a:pt x="6" y="11"/>
                      <a:pt x="9" y="6"/>
                      <a:pt x="15" y="6"/>
                    </a:cubicBezTo>
                    <a:cubicBezTo>
                      <a:pt x="17" y="6"/>
                      <a:pt x="19" y="7"/>
                      <a:pt x="23" y="9"/>
                    </a:cubicBezTo>
                    <a:cubicBezTo>
                      <a:pt x="23" y="2"/>
                      <a:pt x="23" y="2"/>
                      <a:pt x="23" y="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3" name="Freeform 150"/>
              <p:cNvSpPr>
                <a:spLocks/>
              </p:cNvSpPr>
              <p:nvPr userDrawn="1"/>
            </p:nvSpPr>
            <p:spPr bwMode="auto">
              <a:xfrm>
                <a:off x="4682" y="3932"/>
                <a:ext cx="26" cy="57"/>
              </a:xfrm>
              <a:custGeom>
                <a:avLst/>
                <a:gdLst>
                  <a:gd name="T0" fmla="*/ 5 w 24"/>
                  <a:gd name="T1" fmla="*/ 0 h 52"/>
                  <a:gd name="T2" fmla="*/ 0 w 24"/>
                  <a:gd name="T3" fmla="*/ 0 h 52"/>
                  <a:gd name="T4" fmla="*/ 0 w 24"/>
                  <a:gd name="T5" fmla="*/ 57 h 52"/>
                  <a:gd name="T6" fmla="*/ 5 w 24"/>
                  <a:gd name="T7" fmla="*/ 57 h 52"/>
                  <a:gd name="T8" fmla="*/ 5 w 24"/>
                  <a:gd name="T9" fmla="*/ 30 h 52"/>
                  <a:gd name="T10" fmla="*/ 14 w 24"/>
                  <a:gd name="T11" fmla="*/ 24 h 52"/>
                  <a:gd name="T12" fmla="*/ 20 w 24"/>
                  <a:gd name="T13" fmla="*/ 33 h 52"/>
                  <a:gd name="T14" fmla="*/ 20 w 24"/>
                  <a:gd name="T15" fmla="*/ 57 h 52"/>
                  <a:gd name="T16" fmla="*/ 26 w 24"/>
                  <a:gd name="T17" fmla="*/ 57 h 52"/>
                  <a:gd name="T18" fmla="*/ 26 w 24"/>
                  <a:gd name="T19" fmla="*/ 34 h 52"/>
                  <a:gd name="T20" fmla="*/ 15 w 24"/>
                  <a:gd name="T21" fmla="*/ 19 h 52"/>
                  <a:gd name="T22" fmla="*/ 7 w 24"/>
                  <a:gd name="T23" fmla="*/ 24 h 52"/>
                  <a:gd name="T24" fmla="*/ 5 w 24"/>
                  <a:gd name="T25" fmla="*/ 24 h 52"/>
                  <a:gd name="T26" fmla="*/ 5 w 24"/>
                  <a:gd name="T27" fmla="*/ 0 h 5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" h="5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8" y="24"/>
                      <a:pt x="10" y="22"/>
                      <a:pt x="13" y="22"/>
                    </a:cubicBezTo>
                    <a:cubicBezTo>
                      <a:pt x="16" y="22"/>
                      <a:pt x="18" y="25"/>
                      <a:pt x="18" y="30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21"/>
                      <a:pt x="20" y="17"/>
                      <a:pt x="14" y="17"/>
                    </a:cubicBezTo>
                    <a:cubicBezTo>
                      <a:pt x="11" y="17"/>
                      <a:pt x="8" y="19"/>
                      <a:pt x="6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4" name="Freeform 151"/>
              <p:cNvSpPr>
                <a:spLocks/>
              </p:cNvSpPr>
              <p:nvPr userDrawn="1"/>
            </p:nvSpPr>
            <p:spPr bwMode="auto">
              <a:xfrm>
                <a:off x="4717" y="3950"/>
                <a:ext cx="27" cy="39"/>
              </a:xfrm>
              <a:custGeom>
                <a:avLst/>
                <a:gdLst>
                  <a:gd name="T0" fmla="*/ 6 w 25"/>
                  <a:gd name="T1" fmla="*/ 0 h 35"/>
                  <a:gd name="T2" fmla="*/ 0 w 25"/>
                  <a:gd name="T3" fmla="*/ 0 h 35"/>
                  <a:gd name="T4" fmla="*/ 0 w 25"/>
                  <a:gd name="T5" fmla="*/ 39 h 35"/>
                  <a:gd name="T6" fmla="*/ 6 w 25"/>
                  <a:gd name="T7" fmla="*/ 39 h 35"/>
                  <a:gd name="T8" fmla="*/ 6 w 25"/>
                  <a:gd name="T9" fmla="*/ 11 h 35"/>
                  <a:gd name="T10" fmla="*/ 14 w 25"/>
                  <a:gd name="T11" fmla="*/ 6 h 35"/>
                  <a:gd name="T12" fmla="*/ 21 w 25"/>
                  <a:gd name="T13" fmla="*/ 14 h 35"/>
                  <a:gd name="T14" fmla="*/ 21 w 25"/>
                  <a:gd name="T15" fmla="*/ 39 h 35"/>
                  <a:gd name="T16" fmla="*/ 27 w 25"/>
                  <a:gd name="T17" fmla="*/ 39 h 35"/>
                  <a:gd name="T18" fmla="*/ 27 w 25"/>
                  <a:gd name="T19" fmla="*/ 16 h 35"/>
                  <a:gd name="T20" fmla="*/ 16 w 25"/>
                  <a:gd name="T21" fmla="*/ 0 h 35"/>
                  <a:gd name="T22" fmla="*/ 6 w 25"/>
                  <a:gd name="T23" fmla="*/ 6 h 35"/>
                  <a:gd name="T24" fmla="*/ 6 w 25"/>
                  <a:gd name="T25" fmla="*/ 6 h 35"/>
                  <a:gd name="T26" fmla="*/ 6 w 25"/>
                  <a:gd name="T27" fmla="*/ 0 h 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" h="35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9" y="7"/>
                      <a:pt x="11" y="5"/>
                      <a:pt x="13" y="5"/>
                    </a:cubicBezTo>
                    <a:cubicBezTo>
                      <a:pt x="17" y="5"/>
                      <a:pt x="19" y="8"/>
                      <a:pt x="19" y="13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4"/>
                      <a:pt x="20" y="0"/>
                      <a:pt x="15" y="0"/>
                    </a:cubicBezTo>
                    <a:cubicBezTo>
                      <a:pt x="12" y="0"/>
                      <a:pt x="8" y="2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5" name="Freeform 152"/>
              <p:cNvSpPr>
                <a:spLocks noEditPoints="1"/>
              </p:cNvSpPr>
              <p:nvPr userDrawn="1"/>
            </p:nvSpPr>
            <p:spPr bwMode="auto">
              <a:xfrm>
                <a:off x="4753" y="3935"/>
                <a:ext cx="8" cy="54"/>
              </a:xfrm>
              <a:custGeom>
                <a:avLst/>
                <a:gdLst>
                  <a:gd name="T0" fmla="*/ 7 w 7"/>
                  <a:gd name="T1" fmla="*/ 15 h 49"/>
                  <a:gd name="T2" fmla="*/ 0 w 7"/>
                  <a:gd name="T3" fmla="*/ 15 h 49"/>
                  <a:gd name="T4" fmla="*/ 0 w 7"/>
                  <a:gd name="T5" fmla="*/ 54 h 49"/>
                  <a:gd name="T6" fmla="*/ 7 w 7"/>
                  <a:gd name="T7" fmla="*/ 54 h 49"/>
                  <a:gd name="T8" fmla="*/ 7 w 7"/>
                  <a:gd name="T9" fmla="*/ 15 h 49"/>
                  <a:gd name="T10" fmla="*/ 8 w 7"/>
                  <a:gd name="T11" fmla="*/ 4 h 49"/>
                  <a:gd name="T12" fmla="*/ 3 w 7"/>
                  <a:gd name="T13" fmla="*/ 0 h 49"/>
                  <a:gd name="T14" fmla="*/ 0 w 7"/>
                  <a:gd name="T15" fmla="*/ 4 h 49"/>
                  <a:gd name="T16" fmla="*/ 3 w 7"/>
                  <a:gd name="T17" fmla="*/ 9 h 49"/>
                  <a:gd name="T18" fmla="*/ 8 w 7"/>
                  <a:gd name="T19" fmla="*/ 4 h 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" h="49">
                    <a:moveTo>
                      <a:pt x="6" y="14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14"/>
                      <a:pt x="6" y="14"/>
                      <a:pt x="6" y="14"/>
                    </a:cubicBezTo>
                    <a:close/>
                    <a:moveTo>
                      <a:pt x="7" y="4"/>
                    </a:moveTo>
                    <a:cubicBezTo>
                      <a:pt x="7" y="2"/>
                      <a:pt x="5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1" y="8"/>
                      <a:pt x="3" y="8"/>
                    </a:cubicBezTo>
                    <a:cubicBezTo>
                      <a:pt x="5" y="8"/>
                      <a:pt x="7" y="6"/>
                      <a:pt x="7" y="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6" name="Freeform 153"/>
              <p:cNvSpPr>
                <a:spLocks/>
              </p:cNvSpPr>
              <p:nvPr userDrawn="1"/>
            </p:nvSpPr>
            <p:spPr bwMode="auto">
              <a:xfrm>
                <a:off x="4767" y="3950"/>
                <a:ext cx="25" cy="39"/>
              </a:xfrm>
              <a:custGeom>
                <a:avLst/>
                <a:gdLst>
                  <a:gd name="T0" fmla="*/ 25 w 23"/>
                  <a:gd name="T1" fmla="*/ 2 h 35"/>
                  <a:gd name="T2" fmla="*/ 15 w 23"/>
                  <a:gd name="T3" fmla="*/ 0 h 35"/>
                  <a:gd name="T4" fmla="*/ 0 w 23"/>
                  <a:gd name="T5" fmla="*/ 20 h 35"/>
                  <a:gd name="T6" fmla="*/ 16 w 23"/>
                  <a:gd name="T7" fmla="*/ 39 h 35"/>
                  <a:gd name="T8" fmla="*/ 25 w 23"/>
                  <a:gd name="T9" fmla="*/ 37 h 35"/>
                  <a:gd name="T10" fmla="*/ 25 w 23"/>
                  <a:gd name="T11" fmla="*/ 30 h 35"/>
                  <a:gd name="T12" fmla="*/ 17 w 23"/>
                  <a:gd name="T13" fmla="*/ 32 h 35"/>
                  <a:gd name="T14" fmla="*/ 7 w 23"/>
                  <a:gd name="T15" fmla="*/ 20 h 35"/>
                  <a:gd name="T16" fmla="*/ 16 w 23"/>
                  <a:gd name="T17" fmla="*/ 7 h 35"/>
                  <a:gd name="T18" fmla="*/ 25 w 23"/>
                  <a:gd name="T19" fmla="*/ 10 h 35"/>
                  <a:gd name="T20" fmla="*/ 25 w 23"/>
                  <a:gd name="T21" fmla="*/ 2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3" h="35">
                    <a:moveTo>
                      <a:pt x="23" y="2"/>
                    </a:moveTo>
                    <a:cubicBezTo>
                      <a:pt x="20" y="1"/>
                      <a:pt x="18" y="0"/>
                      <a:pt x="14" y="0"/>
                    </a:cubicBezTo>
                    <a:cubicBezTo>
                      <a:pt x="5" y="0"/>
                      <a:pt x="0" y="7"/>
                      <a:pt x="0" y="18"/>
                    </a:cubicBezTo>
                    <a:cubicBezTo>
                      <a:pt x="0" y="28"/>
                      <a:pt x="6" y="35"/>
                      <a:pt x="15" y="35"/>
                    </a:cubicBezTo>
                    <a:cubicBezTo>
                      <a:pt x="18" y="35"/>
                      <a:pt x="22" y="34"/>
                      <a:pt x="23" y="33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1" y="28"/>
                      <a:pt x="18" y="29"/>
                      <a:pt x="16" y="29"/>
                    </a:cubicBezTo>
                    <a:cubicBezTo>
                      <a:pt x="10" y="29"/>
                      <a:pt x="6" y="25"/>
                      <a:pt x="6" y="18"/>
                    </a:cubicBezTo>
                    <a:cubicBezTo>
                      <a:pt x="6" y="11"/>
                      <a:pt x="9" y="6"/>
                      <a:pt x="15" y="6"/>
                    </a:cubicBezTo>
                    <a:cubicBezTo>
                      <a:pt x="17" y="6"/>
                      <a:pt x="20" y="7"/>
                      <a:pt x="23" y="9"/>
                    </a:cubicBezTo>
                    <a:cubicBezTo>
                      <a:pt x="23" y="2"/>
                      <a:pt x="23" y="2"/>
                      <a:pt x="23" y="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7" name="Freeform 154"/>
              <p:cNvSpPr>
                <a:spLocks noEditPoints="1"/>
              </p:cNvSpPr>
              <p:nvPr userDrawn="1"/>
            </p:nvSpPr>
            <p:spPr bwMode="auto">
              <a:xfrm>
                <a:off x="4797" y="3950"/>
                <a:ext cx="28" cy="39"/>
              </a:xfrm>
              <a:custGeom>
                <a:avLst/>
                <a:gdLst>
                  <a:gd name="T0" fmla="*/ 28 w 26"/>
                  <a:gd name="T1" fmla="*/ 32 h 35"/>
                  <a:gd name="T2" fmla="*/ 25 w 26"/>
                  <a:gd name="T3" fmla="*/ 33 h 35"/>
                  <a:gd name="T4" fmla="*/ 23 w 26"/>
                  <a:gd name="T5" fmla="*/ 32 h 35"/>
                  <a:gd name="T6" fmla="*/ 23 w 26"/>
                  <a:gd name="T7" fmla="*/ 12 h 35"/>
                  <a:gd name="T8" fmla="*/ 12 w 26"/>
                  <a:gd name="T9" fmla="*/ 0 h 35"/>
                  <a:gd name="T10" fmla="*/ 1 w 26"/>
                  <a:gd name="T11" fmla="*/ 4 h 35"/>
                  <a:gd name="T12" fmla="*/ 1 w 26"/>
                  <a:gd name="T13" fmla="*/ 13 h 35"/>
                  <a:gd name="T14" fmla="*/ 11 w 26"/>
                  <a:gd name="T15" fmla="*/ 7 h 35"/>
                  <a:gd name="T16" fmla="*/ 17 w 26"/>
                  <a:gd name="T17" fmla="*/ 13 h 35"/>
                  <a:gd name="T18" fmla="*/ 17 w 26"/>
                  <a:gd name="T19" fmla="*/ 16 h 35"/>
                  <a:gd name="T20" fmla="*/ 11 w 26"/>
                  <a:gd name="T21" fmla="*/ 18 h 35"/>
                  <a:gd name="T22" fmla="*/ 0 w 26"/>
                  <a:gd name="T23" fmla="*/ 30 h 35"/>
                  <a:gd name="T24" fmla="*/ 9 w 26"/>
                  <a:gd name="T25" fmla="*/ 39 h 35"/>
                  <a:gd name="T26" fmla="*/ 17 w 26"/>
                  <a:gd name="T27" fmla="*/ 36 h 35"/>
                  <a:gd name="T28" fmla="*/ 22 w 26"/>
                  <a:gd name="T29" fmla="*/ 39 h 35"/>
                  <a:gd name="T30" fmla="*/ 28 w 26"/>
                  <a:gd name="T31" fmla="*/ 37 h 35"/>
                  <a:gd name="T32" fmla="*/ 28 w 26"/>
                  <a:gd name="T33" fmla="*/ 32 h 35"/>
                  <a:gd name="T34" fmla="*/ 17 w 26"/>
                  <a:gd name="T35" fmla="*/ 31 h 35"/>
                  <a:gd name="T36" fmla="*/ 12 w 26"/>
                  <a:gd name="T37" fmla="*/ 35 h 35"/>
                  <a:gd name="T38" fmla="*/ 6 w 26"/>
                  <a:gd name="T39" fmla="*/ 29 h 35"/>
                  <a:gd name="T40" fmla="*/ 17 w 26"/>
                  <a:gd name="T41" fmla="*/ 20 h 35"/>
                  <a:gd name="T42" fmla="*/ 17 w 26"/>
                  <a:gd name="T43" fmla="*/ 31 h 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26" h="35">
                    <a:moveTo>
                      <a:pt x="26" y="29"/>
                    </a:moveTo>
                    <a:cubicBezTo>
                      <a:pt x="24" y="30"/>
                      <a:pt x="23" y="30"/>
                      <a:pt x="23" y="30"/>
                    </a:cubicBezTo>
                    <a:cubicBezTo>
                      <a:pt x="22" y="30"/>
                      <a:pt x="21" y="30"/>
                      <a:pt x="21" y="29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3"/>
                      <a:pt x="17" y="0"/>
                      <a:pt x="11" y="0"/>
                    </a:cubicBezTo>
                    <a:cubicBezTo>
                      <a:pt x="7" y="0"/>
                      <a:pt x="3" y="1"/>
                      <a:pt x="1" y="4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4" y="8"/>
                      <a:pt x="7" y="6"/>
                      <a:pt x="10" y="6"/>
                    </a:cubicBezTo>
                    <a:cubicBezTo>
                      <a:pt x="14" y="6"/>
                      <a:pt x="16" y="8"/>
                      <a:pt x="16" y="12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6" y="18"/>
                      <a:pt x="0" y="20"/>
                      <a:pt x="0" y="27"/>
                    </a:cubicBezTo>
                    <a:cubicBezTo>
                      <a:pt x="0" y="31"/>
                      <a:pt x="3" y="35"/>
                      <a:pt x="8" y="35"/>
                    </a:cubicBezTo>
                    <a:cubicBezTo>
                      <a:pt x="10" y="35"/>
                      <a:pt x="13" y="34"/>
                      <a:pt x="16" y="32"/>
                    </a:cubicBezTo>
                    <a:cubicBezTo>
                      <a:pt x="16" y="34"/>
                      <a:pt x="17" y="35"/>
                      <a:pt x="20" y="35"/>
                    </a:cubicBezTo>
                    <a:cubicBezTo>
                      <a:pt x="22" y="35"/>
                      <a:pt x="23" y="35"/>
                      <a:pt x="26" y="33"/>
                    </a:cubicBezTo>
                    <a:cubicBezTo>
                      <a:pt x="26" y="29"/>
                      <a:pt x="26" y="29"/>
                      <a:pt x="26" y="29"/>
                    </a:cubicBezTo>
                    <a:close/>
                    <a:moveTo>
                      <a:pt x="16" y="28"/>
                    </a:moveTo>
                    <a:cubicBezTo>
                      <a:pt x="14" y="29"/>
                      <a:pt x="12" y="31"/>
                      <a:pt x="11" y="31"/>
                    </a:cubicBezTo>
                    <a:cubicBezTo>
                      <a:pt x="8" y="31"/>
                      <a:pt x="6" y="29"/>
                      <a:pt x="6" y="26"/>
                    </a:cubicBezTo>
                    <a:cubicBezTo>
                      <a:pt x="6" y="22"/>
                      <a:pt x="11" y="20"/>
                      <a:pt x="16" y="18"/>
                    </a:cubicBezTo>
                    <a:cubicBezTo>
                      <a:pt x="16" y="28"/>
                      <a:pt x="16" y="28"/>
                      <a:pt x="16" y="2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8" name="Freeform 155"/>
              <p:cNvSpPr>
                <a:spLocks/>
              </p:cNvSpPr>
              <p:nvPr userDrawn="1"/>
            </p:nvSpPr>
            <p:spPr bwMode="auto">
              <a:xfrm>
                <a:off x="4831" y="3932"/>
                <a:ext cx="6" cy="57"/>
              </a:xfrm>
              <a:custGeom>
                <a:avLst/>
                <a:gdLst>
                  <a:gd name="T0" fmla="*/ 6 w 6"/>
                  <a:gd name="T1" fmla="*/ 0 h 57"/>
                  <a:gd name="T2" fmla="*/ 0 w 6"/>
                  <a:gd name="T3" fmla="*/ 0 h 57"/>
                  <a:gd name="T4" fmla="*/ 0 w 6"/>
                  <a:gd name="T5" fmla="*/ 57 h 57"/>
                  <a:gd name="T6" fmla="*/ 6 w 6"/>
                  <a:gd name="T7" fmla="*/ 57 h 57"/>
                  <a:gd name="T8" fmla="*/ 6 w 6"/>
                  <a:gd name="T9" fmla="*/ 0 h 57"/>
                  <a:gd name="T10" fmla="*/ 6 w 6"/>
                  <a:gd name="T11" fmla="*/ 0 h 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" h="57">
                    <a:moveTo>
                      <a:pt x="6" y="0"/>
                    </a:moveTo>
                    <a:lnTo>
                      <a:pt x="0" y="0"/>
                    </a:lnTo>
                    <a:lnTo>
                      <a:pt x="0" y="57"/>
                    </a:lnTo>
                    <a:lnTo>
                      <a:pt x="6" y="57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9" name="Freeform 156"/>
              <p:cNvSpPr>
                <a:spLocks/>
              </p:cNvSpPr>
              <p:nvPr userDrawn="1"/>
            </p:nvSpPr>
            <p:spPr bwMode="auto">
              <a:xfrm>
                <a:off x="4865" y="3931"/>
                <a:ext cx="43" cy="58"/>
              </a:xfrm>
              <a:custGeom>
                <a:avLst/>
                <a:gdLst>
                  <a:gd name="T0" fmla="*/ 43 w 40"/>
                  <a:gd name="T1" fmla="*/ 4 h 53"/>
                  <a:gd name="T2" fmla="*/ 27 w 40"/>
                  <a:gd name="T3" fmla="*/ 0 h 53"/>
                  <a:gd name="T4" fmla="*/ 0 w 40"/>
                  <a:gd name="T5" fmla="*/ 30 h 53"/>
                  <a:gd name="T6" fmla="*/ 26 w 40"/>
                  <a:gd name="T7" fmla="*/ 58 h 53"/>
                  <a:gd name="T8" fmla="*/ 43 w 40"/>
                  <a:gd name="T9" fmla="*/ 54 h 53"/>
                  <a:gd name="T10" fmla="*/ 43 w 40"/>
                  <a:gd name="T11" fmla="*/ 45 h 53"/>
                  <a:gd name="T12" fmla="*/ 27 w 40"/>
                  <a:gd name="T13" fmla="*/ 50 h 53"/>
                  <a:gd name="T14" fmla="*/ 8 w 40"/>
                  <a:gd name="T15" fmla="*/ 30 h 53"/>
                  <a:gd name="T16" fmla="*/ 27 w 40"/>
                  <a:gd name="T17" fmla="*/ 8 h 53"/>
                  <a:gd name="T18" fmla="*/ 43 w 40"/>
                  <a:gd name="T19" fmla="*/ 13 h 53"/>
                  <a:gd name="T20" fmla="*/ 43 w 40"/>
                  <a:gd name="T21" fmla="*/ 4 h 5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0" h="53">
                    <a:moveTo>
                      <a:pt x="40" y="4"/>
                    </a:moveTo>
                    <a:cubicBezTo>
                      <a:pt x="34" y="1"/>
                      <a:pt x="29" y="0"/>
                      <a:pt x="25" y="0"/>
                    </a:cubicBezTo>
                    <a:cubicBezTo>
                      <a:pt x="11" y="0"/>
                      <a:pt x="0" y="12"/>
                      <a:pt x="0" y="27"/>
                    </a:cubicBezTo>
                    <a:cubicBezTo>
                      <a:pt x="0" y="38"/>
                      <a:pt x="8" y="53"/>
                      <a:pt x="24" y="53"/>
                    </a:cubicBezTo>
                    <a:cubicBezTo>
                      <a:pt x="31" y="53"/>
                      <a:pt x="36" y="51"/>
                      <a:pt x="40" y="49"/>
                    </a:cubicBezTo>
                    <a:cubicBezTo>
                      <a:pt x="40" y="41"/>
                      <a:pt x="40" y="41"/>
                      <a:pt x="40" y="41"/>
                    </a:cubicBezTo>
                    <a:cubicBezTo>
                      <a:pt x="35" y="44"/>
                      <a:pt x="30" y="46"/>
                      <a:pt x="25" y="46"/>
                    </a:cubicBezTo>
                    <a:cubicBezTo>
                      <a:pt x="14" y="46"/>
                      <a:pt x="7" y="38"/>
                      <a:pt x="7" y="27"/>
                    </a:cubicBezTo>
                    <a:cubicBezTo>
                      <a:pt x="7" y="15"/>
                      <a:pt x="14" y="7"/>
                      <a:pt x="25" y="7"/>
                    </a:cubicBezTo>
                    <a:cubicBezTo>
                      <a:pt x="30" y="7"/>
                      <a:pt x="34" y="9"/>
                      <a:pt x="40" y="12"/>
                    </a:cubicBezTo>
                    <a:cubicBezTo>
                      <a:pt x="40" y="4"/>
                      <a:pt x="40" y="4"/>
                      <a:pt x="40" y="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0" name="Freeform 157"/>
              <p:cNvSpPr>
                <a:spLocks noEditPoints="1"/>
              </p:cNvSpPr>
              <p:nvPr userDrawn="1"/>
            </p:nvSpPr>
            <p:spPr bwMode="auto">
              <a:xfrm>
                <a:off x="4915" y="3950"/>
                <a:ext cx="34" cy="39"/>
              </a:xfrm>
              <a:custGeom>
                <a:avLst/>
                <a:gdLst>
                  <a:gd name="T0" fmla="*/ 16 w 31"/>
                  <a:gd name="T1" fmla="*/ 0 h 35"/>
                  <a:gd name="T2" fmla="*/ 0 w 31"/>
                  <a:gd name="T3" fmla="*/ 19 h 35"/>
                  <a:gd name="T4" fmla="*/ 16 w 31"/>
                  <a:gd name="T5" fmla="*/ 39 h 35"/>
                  <a:gd name="T6" fmla="*/ 34 w 31"/>
                  <a:gd name="T7" fmla="*/ 19 h 35"/>
                  <a:gd name="T8" fmla="*/ 16 w 31"/>
                  <a:gd name="T9" fmla="*/ 0 h 35"/>
                  <a:gd name="T10" fmla="*/ 16 w 31"/>
                  <a:gd name="T11" fmla="*/ 7 h 35"/>
                  <a:gd name="T12" fmla="*/ 27 w 31"/>
                  <a:gd name="T13" fmla="*/ 19 h 35"/>
                  <a:gd name="T14" fmla="*/ 16 w 31"/>
                  <a:gd name="T15" fmla="*/ 32 h 35"/>
                  <a:gd name="T16" fmla="*/ 7 w 31"/>
                  <a:gd name="T17" fmla="*/ 19 h 35"/>
                  <a:gd name="T18" fmla="*/ 16 w 31"/>
                  <a:gd name="T19" fmla="*/ 7 h 3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1" h="35">
                    <a:moveTo>
                      <a:pt x="15" y="0"/>
                    </a:moveTo>
                    <a:cubicBezTo>
                      <a:pt x="6" y="0"/>
                      <a:pt x="0" y="7"/>
                      <a:pt x="0" y="17"/>
                    </a:cubicBezTo>
                    <a:cubicBezTo>
                      <a:pt x="0" y="28"/>
                      <a:pt x="6" y="35"/>
                      <a:pt x="15" y="35"/>
                    </a:cubicBezTo>
                    <a:cubicBezTo>
                      <a:pt x="25" y="35"/>
                      <a:pt x="31" y="28"/>
                      <a:pt x="31" y="17"/>
                    </a:cubicBezTo>
                    <a:cubicBezTo>
                      <a:pt x="31" y="7"/>
                      <a:pt x="24" y="0"/>
                      <a:pt x="15" y="0"/>
                    </a:cubicBezTo>
                    <a:close/>
                    <a:moveTo>
                      <a:pt x="15" y="6"/>
                    </a:moveTo>
                    <a:cubicBezTo>
                      <a:pt x="21" y="6"/>
                      <a:pt x="25" y="11"/>
                      <a:pt x="25" y="17"/>
                    </a:cubicBezTo>
                    <a:cubicBezTo>
                      <a:pt x="25" y="25"/>
                      <a:pt x="21" y="29"/>
                      <a:pt x="15" y="29"/>
                    </a:cubicBezTo>
                    <a:cubicBezTo>
                      <a:pt x="9" y="29"/>
                      <a:pt x="6" y="24"/>
                      <a:pt x="6" y="17"/>
                    </a:cubicBezTo>
                    <a:cubicBezTo>
                      <a:pt x="6" y="11"/>
                      <a:pt x="10" y="6"/>
                      <a:pt x="15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" name="Freeform 158"/>
              <p:cNvSpPr>
                <a:spLocks/>
              </p:cNvSpPr>
              <p:nvPr userDrawn="1"/>
            </p:nvSpPr>
            <p:spPr bwMode="auto">
              <a:xfrm>
                <a:off x="4955" y="3950"/>
                <a:ext cx="28" cy="39"/>
              </a:xfrm>
              <a:custGeom>
                <a:avLst/>
                <a:gdLst>
                  <a:gd name="T0" fmla="*/ 7 w 25"/>
                  <a:gd name="T1" fmla="*/ 0 h 35"/>
                  <a:gd name="T2" fmla="*/ 0 w 25"/>
                  <a:gd name="T3" fmla="*/ 0 h 35"/>
                  <a:gd name="T4" fmla="*/ 0 w 25"/>
                  <a:gd name="T5" fmla="*/ 39 h 35"/>
                  <a:gd name="T6" fmla="*/ 7 w 25"/>
                  <a:gd name="T7" fmla="*/ 39 h 35"/>
                  <a:gd name="T8" fmla="*/ 7 w 25"/>
                  <a:gd name="T9" fmla="*/ 11 h 35"/>
                  <a:gd name="T10" fmla="*/ 15 w 25"/>
                  <a:gd name="T11" fmla="*/ 6 h 35"/>
                  <a:gd name="T12" fmla="*/ 21 w 25"/>
                  <a:gd name="T13" fmla="*/ 14 h 35"/>
                  <a:gd name="T14" fmla="*/ 21 w 25"/>
                  <a:gd name="T15" fmla="*/ 39 h 35"/>
                  <a:gd name="T16" fmla="*/ 28 w 25"/>
                  <a:gd name="T17" fmla="*/ 39 h 35"/>
                  <a:gd name="T18" fmla="*/ 28 w 25"/>
                  <a:gd name="T19" fmla="*/ 16 h 35"/>
                  <a:gd name="T20" fmla="*/ 17 w 25"/>
                  <a:gd name="T21" fmla="*/ 0 h 35"/>
                  <a:gd name="T22" fmla="*/ 7 w 25"/>
                  <a:gd name="T23" fmla="*/ 6 h 35"/>
                  <a:gd name="T24" fmla="*/ 7 w 25"/>
                  <a:gd name="T25" fmla="*/ 6 h 35"/>
                  <a:gd name="T26" fmla="*/ 7 w 25"/>
                  <a:gd name="T27" fmla="*/ 0 h 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" h="35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9" y="7"/>
                      <a:pt x="11" y="5"/>
                      <a:pt x="13" y="5"/>
                    </a:cubicBezTo>
                    <a:cubicBezTo>
                      <a:pt x="17" y="5"/>
                      <a:pt x="19" y="8"/>
                      <a:pt x="19" y="13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4"/>
                      <a:pt x="21" y="0"/>
                      <a:pt x="15" y="0"/>
                    </a:cubicBezTo>
                    <a:cubicBezTo>
                      <a:pt x="12" y="0"/>
                      <a:pt x="9" y="2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2" name="Freeform 159"/>
              <p:cNvSpPr>
                <a:spLocks/>
              </p:cNvSpPr>
              <p:nvPr userDrawn="1"/>
            </p:nvSpPr>
            <p:spPr bwMode="auto">
              <a:xfrm>
                <a:off x="4990" y="3950"/>
                <a:ext cx="22" cy="39"/>
              </a:xfrm>
              <a:custGeom>
                <a:avLst/>
                <a:gdLst>
                  <a:gd name="T0" fmla="*/ 20 w 20"/>
                  <a:gd name="T1" fmla="*/ 3 h 35"/>
                  <a:gd name="T2" fmla="*/ 11 w 20"/>
                  <a:gd name="T3" fmla="*/ 0 h 35"/>
                  <a:gd name="T4" fmla="*/ 0 w 20"/>
                  <a:gd name="T5" fmla="*/ 10 h 35"/>
                  <a:gd name="T6" fmla="*/ 15 w 20"/>
                  <a:gd name="T7" fmla="*/ 29 h 35"/>
                  <a:gd name="T8" fmla="*/ 10 w 20"/>
                  <a:gd name="T9" fmla="*/ 32 h 35"/>
                  <a:gd name="T10" fmla="*/ 0 w 20"/>
                  <a:gd name="T11" fmla="*/ 28 h 35"/>
                  <a:gd name="T12" fmla="*/ 0 w 20"/>
                  <a:gd name="T13" fmla="*/ 36 h 35"/>
                  <a:gd name="T14" fmla="*/ 11 w 20"/>
                  <a:gd name="T15" fmla="*/ 39 h 35"/>
                  <a:gd name="T16" fmla="*/ 22 w 20"/>
                  <a:gd name="T17" fmla="*/ 28 h 35"/>
                  <a:gd name="T18" fmla="*/ 14 w 20"/>
                  <a:gd name="T19" fmla="*/ 18 h 35"/>
                  <a:gd name="T20" fmla="*/ 7 w 20"/>
                  <a:gd name="T21" fmla="*/ 10 h 35"/>
                  <a:gd name="T22" fmla="*/ 11 w 20"/>
                  <a:gd name="T23" fmla="*/ 7 h 35"/>
                  <a:gd name="T24" fmla="*/ 20 w 20"/>
                  <a:gd name="T25" fmla="*/ 10 h 35"/>
                  <a:gd name="T26" fmla="*/ 20 w 20"/>
                  <a:gd name="T27" fmla="*/ 3 h 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" h="35">
                    <a:moveTo>
                      <a:pt x="18" y="3"/>
                    </a:moveTo>
                    <a:cubicBezTo>
                      <a:pt x="15" y="1"/>
                      <a:pt x="12" y="0"/>
                      <a:pt x="10" y="0"/>
                    </a:cubicBezTo>
                    <a:cubicBezTo>
                      <a:pt x="4" y="0"/>
                      <a:pt x="0" y="3"/>
                      <a:pt x="0" y="9"/>
                    </a:cubicBezTo>
                    <a:cubicBezTo>
                      <a:pt x="0" y="18"/>
                      <a:pt x="14" y="21"/>
                      <a:pt x="14" y="26"/>
                    </a:cubicBezTo>
                    <a:cubicBezTo>
                      <a:pt x="14" y="28"/>
                      <a:pt x="12" y="29"/>
                      <a:pt x="9" y="29"/>
                    </a:cubicBezTo>
                    <a:cubicBezTo>
                      <a:pt x="7" y="29"/>
                      <a:pt x="4" y="28"/>
                      <a:pt x="0" y="25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4" y="34"/>
                      <a:pt x="6" y="35"/>
                      <a:pt x="10" y="35"/>
                    </a:cubicBezTo>
                    <a:cubicBezTo>
                      <a:pt x="15" y="35"/>
                      <a:pt x="20" y="31"/>
                      <a:pt x="20" y="25"/>
                    </a:cubicBezTo>
                    <a:cubicBezTo>
                      <a:pt x="20" y="22"/>
                      <a:pt x="18" y="19"/>
                      <a:pt x="13" y="16"/>
                    </a:cubicBezTo>
                    <a:cubicBezTo>
                      <a:pt x="8" y="12"/>
                      <a:pt x="6" y="10"/>
                      <a:pt x="6" y="9"/>
                    </a:cubicBezTo>
                    <a:cubicBezTo>
                      <a:pt x="6" y="7"/>
                      <a:pt x="7" y="6"/>
                      <a:pt x="10" y="6"/>
                    </a:cubicBezTo>
                    <a:cubicBezTo>
                      <a:pt x="12" y="6"/>
                      <a:pt x="15" y="7"/>
                      <a:pt x="18" y="9"/>
                    </a:cubicBezTo>
                    <a:cubicBezTo>
                      <a:pt x="18" y="3"/>
                      <a:pt x="18" y="3"/>
                      <a:pt x="18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3" name="Freeform 160"/>
              <p:cNvSpPr>
                <a:spLocks/>
              </p:cNvSpPr>
              <p:nvPr userDrawn="1"/>
            </p:nvSpPr>
            <p:spPr bwMode="auto">
              <a:xfrm>
                <a:off x="5015" y="3943"/>
                <a:ext cx="24" cy="46"/>
              </a:xfrm>
              <a:custGeom>
                <a:avLst/>
                <a:gdLst>
                  <a:gd name="T0" fmla="*/ 12 w 22"/>
                  <a:gd name="T1" fmla="*/ 0 h 42"/>
                  <a:gd name="T2" fmla="*/ 0 w 22"/>
                  <a:gd name="T3" fmla="*/ 14 h 42"/>
                  <a:gd name="T4" fmla="*/ 0 w 22"/>
                  <a:gd name="T5" fmla="*/ 15 h 42"/>
                  <a:gd name="T6" fmla="*/ 5 w 22"/>
                  <a:gd name="T7" fmla="*/ 15 h 42"/>
                  <a:gd name="T8" fmla="*/ 5 w 22"/>
                  <a:gd name="T9" fmla="*/ 35 h 42"/>
                  <a:gd name="T10" fmla="*/ 16 w 22"/>
                  <a:gd name="T11" fmla="*/ 46 h 42"/>
                  <a:gd name="T12" fmla="*/ 24 w 22"/>
                  <a:gd name="T13" fmla="*/ 44 h 42"/>
                  <a:gd name="T14" fmla="*/ 24 w 22"/>
                  <a:gd name="T15" fmla="*/ 37 h 42"/>
                  <a:gd name="T16" fmla="*/ 16 w 22"/>
                  <a:gd name="T17" fmla="*/ 39 h 42"/>
                  <a:gd name="T18" fmla="*/ 12 w 22"/>
                  <a:gd name="T19" fmla="*/ 34 h 42"/>
                  <a:gd name="T20" fmla="*/ 12 w 22"/>
                  <a:gd name="T21" fmla="*/ 15 h 42"/>
                  <a:gd name="T22" fmla="*/ 22 w 22"/>
                  <a:gd name="T23" fmla="*/ 15 h 42"/>
                  <a:gd name="T24" fmla="*/ 22 w 22"/>
                  <a:gd name="T25" fmla="*/ 8 h 42"/>
                  <a:gd name="T26" fmla="*/ 12 w 22"/>
                  <a:gd name="T27" fmla="*/ 8 h 42"/>
                  <a:gd name="T28" fmla="*/ 12 w 22"/>
                  <a:gd name="T29" fmla="*/ 0 h 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2" h="42">
                    <a:moveTo>
                      <a:pt x="11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8"/>
                      <a:pt x="8" y="42"/>
                      <a:pt x="15" y="42"/>
                    </a:cubicBezTo>
                    <a:cubicBezTo>
                      <a:pt x="17" y="42"/>
                      <a:pt x="20" y="41"/>
                      <a:pt x="22" y="40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0" y="35"/>
                      <a:pt x="17" y="36"/>
                      <a:pt x="15" y="36"/>
                    </a:cubicBezTo>
                    <a:cubicBezTo>
                      <a:pt x="14" y="36"/>
                      <a:pt x="11" y="35"/>
                      <a:pt x="11" y="31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4" name="Freeform 161"/>
              <p:cNvSpPr>
                <a:spLocks/>
              </p:cNvSpPr>
              <p:nvPr userDrawn="1"/>
            </p:nvSpPr>
            <p:spPr bwMode="auto">
              <a:xfrm>
                <a:off x="5043" y="3950"/>
                <a:ext cx="24" cy="39"/>
              </a:xfrm>
              <a:custGeom>
                <a:avLst/>
                <a:gdLst>
                  <a:gd name="T0" fmla="*/ 0 w 22"/>
                  <a:gd name="T1" fmla="*/ 0 h 35"/>
                  <a:gd name="T2" fmla="*/ 0 w 22"/>
                  <a:gd name="T3" fmla="*/ 39 h 35"/>
                  <a:gd name="T4" fmla="*/ 7 w 22"/>
                  <a:gd name="T5" fmla="*/ 39 h 35"/>
                  <a:gd name="T6" fmla="*/ 7 w 22"/>
                  <a:gd name="T7" fmla="*/ 19 h 35"/>
                  <a:gd name="T8" fmla="*/ 14 w 22"/>
                  <a:gd name="T9" fmla="*/ 7 h 35"/>
                  <a:gd name="T10" fmla="*/ 21 w 22"/>
                  <a:gd name="T11" fmla="*/ 11 h 35"/>
                  <a:gd name="T12" fmla="*/ 24 w 22"/>
                  <a:gd name="T13" fmla="*/ 4 h 35"/>
                  <a:gd name="T14" fmla="*/ 16 w 22"/>
                  <a:gd name="T15" fmla="*/ 0 h 35"/>
                  <a:gd name="T16" fmla="*/ 7 w 22"/>
                  <a:gd name="T17" fmla="*/ 9 h 35"/>
                  <a:gd name="T18" fmla="*/ 7 w 22"/>
                  <a:gd name="T19" fmla="*/ 9 h 35"/>
                  <a:gd name="T20" fmla="*/ 7 w 22"/>
                  <a:gd name="T21" fmla="*/ 0 h 35"/>
                  <a:gd name="T22" fmla="*/ 0 w 22"/>
                  <a:gd name="T23" fmla="*/ 0 h 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2" h="35">
                    <a:moveTo>
                      <a:pt x="0" y="0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9" y="6"/>
                      <a:pt x="13" y="6"/>
                    </a:cubicBezTo>
                    <a:cubicBezTo>
                      <a:pt x="15" y="6"/>
                      <a:pt x="17" y="8"/>
                      <a:pt x="19" y="10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7" y="0"/>
                      <a:pt x="15" y="0"/>
                    </a:cubicBezTo>
                    <a:cubicBezTo>
                      <a:pt x="12" y="0"/>
                      <a:pt x="9" y="2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5" name="Freeform 162"/>
              <p:cNvSpPr>
                <a:spLocks/>
              </p:cNvSpPr>
              <p:nvPr userDrawn="1"/>
            </p:nvSpPr>
            <p:spPr bwMode="auto">
              <a:xfrm>
                <a:off x="5071" y="3950"/>
                <a:ext cx="27" cy="39"/>
              </a:xfrm>
              <a:custGeom>
                <a:avLst/>
                <a:gdLst>
                  <a:gd name="T0" fmla="*/ 27 w 24"/>
                  <a:gd name="T1" fmla="*/ 39 h 35"/>
                  <a:gd name="T2" fmla="*/ 27 w 24"/>
                  <a:gd name="T3" fmla="*/ 0 h 35"/>
                  <a:gd name="T4" fmla="*/ 21 w 24"/>
                  <a:gd name="T5" fmla="*/ 0 h 35"/>
                  <a:gd name="T6" fmla="*/ 21 w 24"/>
                  <a:gd name="T7" fmla="*/ 28 h 35"/>
                  <a:gd name="T8" fmla="*/ 14 w 24"/>
                  <a:gd name="T9" fmla="*/ 33 h 35"/>
                  <a:gd name="T10" fmla="*/ 7 w 24"/>
                  <a:gd name="T11" fmla="*/ 25 h 35"/>
                  <a:gd name="T12" fmla="*/ 7 w 24"/>
                  <a:gd name="T13" fmla="*/ 0 h 35"/>
                  <a:gd name="T14" fmla="*/ 0 w 24"/>
                  <a:gd name="T15" fmla="*/ 0 h 35"/>
                  <a:gd name="T16" fmla="*/ 0 w 24"/>
                  <a:gd name="T17" fmla="*/ 25 h 35"/>
                  <a:gd name="T18" fmla="*/ 11 w 24"/>
                  <a:gd name="T19" fmla="*/ 39 h 35"/>
                  <a:gd name="T20" fmla="*/ 21 w 24"/>
                  <a:gd name="T21" fmla="*/ 33 h 35"/>
                  <a:gd name="T22" fmla="*/ 21 w 24"/>
                  <a:gd name="T23" fmla="*/ 39 h 35"/>
                  <a:gd name="T24" fmla="*/ 27 w 24"/>
                  <a:gd name="T25" fmla="*/ 39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4" h="35">
                    <a:moveTo>
                      <a:pt x="24" y="35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7" y="28"/>
                      <a:pt x="14" y="30"/>
                      <a:pt x="12" y="30"/>
                    </a:cubicBezTo>
                    <a:cubicBezTo>
                      <a:pt x="8" y="30"/>
                      <a:pt x="6" y="27"/>
                      <a:pt x="6" y="2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30"/>
                      <a:pt x="4" y="35"/>
                      <a:pt x="10" y="35"/>
                    </a:cubicBezTo>
                    <a:cubicBezTo>
                      <a:pt x="13" y="35"/>
                      <a:pt x="16" y="33"/>
                      <a:pt x="19" y="30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24" y="35"/>
                      <a:pt x="24" y="35"/>
                      <a:pt x="24" y="3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6" name="Freeform 163"/>
              <p:cNvSpPr>
                <a:spLocks/>
              </p:cNvSpPr>
              <p:nvPr userDrawn="1"/>
            </p:nvSpPr>
            <p:spPr bwMode="auto">
              <a:xfrm>
                <a:off x="5105" y="3950"/>
                <a:ext cx="27" cy="39"/>
              </a:xfrm>
              <a:custGeom>
                <a:avLst/>
                <a:gdLst>
                  <a:gd name="T0" fmla="*/ 26 w 24"/>
                  <a:gd name="T1" fmla="*/ 2 h 35"/>
                  <a:gd name="T2" fmla="*/ 17 w 24"/>
                  <a:gd name="T3" fmla="*/ 0 h 35"/>
                  <a:gd name="T4" fmla="*/ 0 w 24"/>
                  <a:gd name="T5" fmla="*/ 20 h 35"/>
                  <a:gd name="T6" fmla="*/ 17 w 24"/>
                  <a:gd name="T7" fmla="*/ 39 h 35"/>
                  <a:gd name="T8" fmla="*/ 27 w 24"/>
                  <a:gd name="T9" fmla="*/ 37 h 35"/>
                  <a:gd name="T10" fmla="*/ 27 w 24"/>
                  <a:gd name="T11" fmla="*/ 30 h 35"/>
                  <a:gd name="T12" fmla="*/ 18 w 24"/>
                  <a:gd name="T13" fmla="*/ 32 h 35"/>
                  <a:gd name="T14" fmla="*/ 7 w 24"/>
                  <a:gd name="T15" fmla="*/ 20 h 35"/>
                  <a:gd name="T16" fmla="*/ 17 w 24"/>
                  <a:gd name="T17" fmla="*/ 7 h 35"/>
                  <a:gd name="T18" fmla="*/ 26 w 24"/>
                  <a:gd name="T19" fmla="*/ 10 h 35"/>
                  <a:gd name="T20" fmla="*/ 26 w 24"/>
                  <a:gd name="T21" fmla="*/ 2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" h="35">
                    <a:moveTo>
                      <a:pt x="23" y="2"/>
                    </a:moveTo>
                    <a:cubicBezTo>
                      <a:pt x="20" y="1"/>
                      <a:pt x="18" y="0"/>
                      <a:pt x="15" y="0"/>
                    </a:cubicBezTo>
                    <a:cubicBezTo>
                      <a:pt x="6" y="0"/>
                      <a:pt x="0" y="7"/>
                      <a:pt x="0" y="18"/>
                    </a:cubicBezTo>
                    <a:cubicBezTo>
                      <a:pt x="0" y="28"/>
                      <a:pt x="6" y="35"/>
                      <a:pt x="15" y="35"/>
                    </a:cubicBezTo>
                    <a:cubicBezTo>
                      <a:pt x="18" y="35"/>
                      <a:pt x="22" y="34"/>
                      <a:pt x="24" y="33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1" y="28"/>
                      <a:pt x="18" y="29"/>
                      <a:pt x="16" y="29"/>
                    </a:cubicBezTo>
                    <a:cubicBezTo>
                      <a:pt x="10" y="29"/>
                      <a:pt x="6" y="25"/>
                      <a:pt x="6" y="18"/>
                    </a:cubicBezTo>
                    <a:cubicBezTo>
                      <a:pt x="6" y="11"/>
                      <a:pt x="10" y="6"/>
                      <a:pt x="15" y="6"/>
                    </a:cubicBezTo>
                    <a:cubicBezTo>
                      <a:pt x="18" y="6"/>
                      <a:pt x="20" y="7"/>
                      <a:pt x="23" y="9"/>
                    </a:cubicBezTo>
                    <a:cubicBezTo>
                      <a:pt x="23" y="2"/>
                      <a:pt x="23" y="2"/>
                      <a:pt x="23" y="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7" name="Freeform 164"/>
              <p:cNvSpPr>
                <a:spLocks/>
              </p:cNvSpPr>
              <p:nvPr userDrawn="1"/>
            </p:nvSpPr>
            <p:spPr bwMode="auto">
              <a:xfrm>
                <a:off x="5134" y="3943"/>
                <a:ext cx="24" cy="46"/>
              </a:xfrm>
              <a:custGeom>
                <a:avLst/>
                <a:gdLst>
                  <a:gd name="T0" fmla="*/ 12 w 22"/>
                  <a:gd name="T1" fmla="*/ 0 h 42"/>
                  <a:gd name="T2" fmla="*/ 0 w 22"/>
                  <a:gd name="T3" fmla="*/ 14 h 42"/>
                  <a:gd name="T4" fmla="*/ 0 w 22"/>
                  <a:gd name="T5" fmla="*/ 15 h 42"/>
                  <a:gd name="T6" fmla="*/ 5 w 22"/>
                  <a:gd name="T7" fmla="*/ 15 h 42"/>
                  <a:gd name="T8" fmla="*/ 5 w 22"/>
                  <a:gd name="T9" fmla="*/ 35 h 42"/>
                  <a:gd name="T10" fmla="*/ 16 w 22"/>
                  <a:gd name="T11" fmla="*/ 46 h 42"/>
                  <a:gd name="T12" fmla="*/ 24 w 22"/>
                  <a:gd name="T13" fmla="*/ 44 h 42"/>
                  <a:gd name="T14" fmla="*/ 24 w 22"/>
                  <a:gd name="T15" fmla="*/ 37 h 42"/>
                  <a:gd name="T16" fmla="*/ 16 w 22"/>
                  <a:gd name="T17" fmla="*/ 39 h 42"/>
                  <a:gd name="T18" fmla="*/ 12 w 22"/>
                  <a:gd name="T19" fmla="*/ 34 h 42"/>
                  <a:gd name="T20" fmla="*/ 12 w 22"/>
                  <a:gd name="T21" fmla="*/ 15 h 42"/>
                  <a:gd name="T22" fmla="*/ 22 w 22"/>
                  <a:gd name="T23" fmla="*/ 15 h 42"/>
                  <a:gd name="T24" fmla="*/ 22 w 22"/>
                  <a:gd name="T25" fmla="*/ 8 h 42"/>
                  <a:gd name="T26" fmla="*/ 12 w 22"/>
                  <a:gd name="T27" fmla="*/ 8 h 42"/>
                  <a:gd name="T28" fmla="*/ 12 w 22"/>
                  <a:gd name="T29" fmla="*/ 0 h 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2" h="42">
                    <a:moveTo>
                      <a:pt x="11" y="0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8"/>
                      <a:pt x="8" y="42"/>
                      <a:pt x="15" y="42"/>
                    </a:cubicBezTo>
                    <a:cubicBezTo>
                      <a:pt x="17" y="42"/>
                      <a:pt x="20" y="41"/>
                      <a:pt x="22" y="40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19" y="35"/>
                      <a:pt x="17" y="36"/>
                      <a:pt x="15" y="36"/>
                    </a:cubicBezTo>
                    <a:cubicBezTo>
                      <a:pt x="13" y="36"/>
                      <a:pt x="11" y="35"/>
                      <a:pt x="11" y="31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8" name="Freeform 165"/>
              <p:cNvSpPr>
                <a:spLocks noEditPoints="1"/>
              </p:cNvSpPr>
              <p:nvPr userDrawn="1"/>
            </p:nvSpPr>
            <p:spPr bwMode="auto">
              <a:xfrm>
                <a:off x="5161" y="3935"/>
                <a:ext cx="8" cy="54"/>
              </a:xfrm>
              <a:custGeom>
                <a:avLst/>
                <a:gdLst>
                  <a:gd name="T0" fmla="*/ 8 w 7"/>
                  <a:gd name="T1" fmla="*/ 15 h 49"/>
                  <a:gd name="T2" fmla="*/ 1 w 7"/>
                  <a:gd name="T3" fmla="*/ 15 h 49"/>
                  <a:gd name="T4" fmla="*/ 1 w 7"/>
                  <a:gd name="T5" fmla="*/ 54 h 49"/>
                  <a:gd name="T6" fmla="*/ 8 w 7"/>
                  <a:gd name="T7" fmla="*/ 54 h 49"/>
                  <a:gd name="T8" fmla="*/ 8 w 7"/>
                  <a:gd name="T9" fmla="*/ 15 h 49"/>
                  <a:gd name="T10" fmla="*/ 8 w 7"/>
                  <a:gd name="T11" fmla="*/ 4 h 49"/>
                  <a:gd name="T12" fmla="*/ 5 w 7"/>
                  <a:gd name="T13" fmla="*/ 0 h 49"/>
                  <a:gd name="T14" fmla="*/ 0 w 7"/>
                  <a:gd name="T15" fmla="*/ 4 h 49"/>
                  <a:gd name="T16" fmla="*/ 5 w 7"/>
                  <a:gd name="T17" fmla="*/ 9 h 49"/>
                  <a:gd name="T18" fmla="*/ 8 w 7"/>
                  <a:gd name="T19" fmla="*/ 4 h 4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" h="49">
                    <a:moveTo>
                      <a:pt x="7" y="14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7" y="14"/>
                      <a:pt x="7" y="14"/>
                      <a:pt x="7" y="14"/>
                    </a:cubicBezTo>
                    <a:close/>
                    <a:moveTo>
                      <a:pt x="7" y="4"/>
                    </a:moveTo>
                    <a:cubicBezTo>
                      <a:pt x="7" y="2"/>
                      <a:pt x="6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8"/>
                      <a:pt x="4" y="8"/>
                    </a:cubicBezTo>
                    <a:cubicBezTo>
                      <a:pt x="6" y="8"/>
                      <a:pt x="7" y="6"/>
                      <a:pt x="7" y="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9" name="Freeform 166"/>
              <p:cNvSpPr>
                <a:spLocks noEditPoints="1"/>
              </p:cNvSpPr>
              <p:nvPr userDrawn="1"/>
            </p:nvSpPr>
            <p:spPr bwMode="auto">
              <a:xfrm>
                <a:off x="5175" y="3950"/>
                <a:ext cx="35" cy="39"/>
              </a:xfrm>
              <a:custGeom>
                <a:avLst/>
                <a:gdLst>
                  <a:gd name="T0" fmla="*/ 18 w 32"/>
                  <a:gd name="T1" fmla="*/ 0 h 35"/>
                  <a:gd name="T2" fmla="*/ 0 w 32"/>
                  <a:gd name="T3" fmla="*/ 19 h 35"/>
                  <a:gd name="T4" fmla="*/ 18 w 32"/>
                  <a:gd name="T5" fmla="*/ 39 h 35"/>
                  <a:gd name="T6" fmla="*/ 35 w 32"/>
                  <a:gd name="T7" fmla="*/ 19 h 35"/>
                  <a:gd name="T8" fmla="*/ 18 w 32"/>
                  <a:gd name="T9" fmla="*/ 0 h 35"/>
                  <a:gd name="T10" fmla="*/ 18 w 32"/>
                  <a:gd name="T11" fmla="*/ 7 h 35"/>
                  <a:gd name="T12" fmla="*/ 28 w 32"/>
                  <a:gd name="T13" fmla="*/ 19 h 35"/>
                  <a:gd name="T14" fmla="*/ 18 w 32"/>
                  <a:gd name="T15" fmla="*/ 32 h 35"/>
                  <a:gd name="T16" fmla="*/ 7 w 32"/>
                  <a:gd name="T17" fmla="*/ 19 h 35"/>
                  <a:gd name="T18" fmla="*/ 18 w 32"/>
                  <a:gd name="T19" fmla="*/ 7 h 3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2" h="35">
                    <a:moveTo>
                      <a:pt x="16" y="0"/>
                    </a:moveTo>
                    <a:cubicBezTo>
                      <a:pt x="7" y="0"/>
                      <a:pt x="0" y="7"/>
                      <a:pt x="0" y="17"/>
                    </a:cubicBezTo>
                    <a:cubicBezTo>
                      <a:pt x="0" y="28"/>
                      <a:pt x="7" y="35"/>
                      <a:pt x="16" y="35"/>
                    </a:cubicBezTo>
                    <a:cubicBezTo>
                      <a:pt x="25" y="35"/>
                      <a:pt x="32" y="28"/>
                      <a:pt x="32" y="17"/>
                    </a:cubicBezTo>
                    <a:cubicBezTo>
                      <a:pt x="32" y="7"/>
                      <a:pt x="25" y="0"/>
                      <a:pt x="16" y="0"/>
                    </a:cubicBezTo>
                    <a:close/>
                    <a:moveTo>
                      <a:pt x="16" y="6"/>
                    </a:moveTo>
                    <a:cubicBezTo>
                      <a:pt x="22" y="6"/>
                      <a:pt x="26" y="11"/>
                      <a:pt x="26" y="17"/>
                    </a:cubicBezTo>
                    <a:cubicBezTo>
                      <a:pt x="26" y="25"/>
                      <a:pt x="22" y="29"/>
                      <a:pt x="16" y="29"/>
                    </a:cubicBezTo>
                    <a:cubicBezTo>
                      <a:pt x="10" y="29"/>
                      <a:pt x="6" y="24"/>
                      <a:pt x="6" y="17"/>
                    </a:cubicBezTo>
                    <a:cubicBezTo>
                      <a:pt x="6" y="11"/>
                      <a:pt x="10" y="6"/>
                      <a:pt x="16" y="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0" name="Freeform 167"/>
              <p:cNvSpPr>
                <a:spLocks/>
              </p:cNvSpPr>
              <p:nvPr userDrawn="1"/>
            </p:nvSpPr>
            <p:spPr bwMode="auto">
              <a:xfrm>
                <a:off x="5217" y="3950"/>
                <a:ext cx="27" cy="39"/>
              </a:xfrm>
              <a:custGeom>
                <a:avLst/>
                <a:gdLst>
                  <a:gd name="T0" fmla="*/ 6 w 25"/>
                  <a:gd name="T1" fmla="*/ 0 h 35"/>
                  <a:gd name="T2" fmla="*/ 0 w 25"/>
                  <a:gd name="T3" fmla="*/ 0 h 35"/>
                  <a:gd name="T4" fmla="*/ 0 w 25"/>
                  <a:gd name="T5" fmla="*/ 39 h 35"/>
                  <a:gd name="T6" fmla="*/ 6 w 25"/>
                  <a:gd name="T7" fmla="*/ 39 h 35"/>
                  <a:gd name="T8" fmla="*/ 6 w 25"/>
                  <a:gd name="T9" fmla="*/ 11 h 35"/>
                  <a:gd name="T10" fmla="*/ 14 w 25"/>
                  <a:gd name="T11" fmla="*/ 6 h 35"/>
                  <a:gd name="T12" fmla="*/ 21 w 25"/>
                  <a:gd name="T13" fmla="*/ 14 h 35"/>
                  <a:gd name="T14" fmla="*/ 21 w 25"/>
                  <a:gd name="T15" fmla="*/ 39 h 35"/>
                  <a:gd name="T16" fmla="*/ 27 w 25"/>
                  <a:gd name="T17" fmla="*/ 39 h 35"/>
                  <a:gd name="T18" fmla="*/ 27 w 25"/>
                  <a:gd name="T19" fmla="*/ 16 h 35"/>
                  <a:gd name="T20" fmla="*/ 16 w 25"/>
                  <a:gd name="T21" fmla="*/ 0 h 35"/>
                  <a:gd name="T22" fmla="*/ 6 w 25"/>
                  <a:gd name="T23" fmla="*/ 6 h 35"/>
                  <a:gd name="T24" fmla="*/ 6 w 25"/>
                  <a:gd name="T25" fmla="*/ 6 h 35"/>
                  <a:gd name="T26" fmla="*/ 6 w 25"/>
                  <a:gd name="T27" fmla="*/ 0 h 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" h="35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9" y="7"/>
                      <a:pt x="11" y="5"/>
                      <a:pt x="13" y="5"/>
                    </a:cubicBezTo>
                    <a:cubicBezTo>
                      <a:pt x="17" y="5"/>
                      <a:pt x="19" y="8"/>
                      <a:pt x="19" y="13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4"/>
                      <a:pt x="20" y="0"/>
                      <a:pt x="15" y="0"/>
                    </a:cubicBezTo>
                    <a:cubicBezTo>
                      <a:pt x="12" y="0"/>
                      <a:pt x="8" y="2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2" name="Group 181"/>
            <p:cNvGrpSpPr>
              <a:grpSpLocks/>
            </p:cNvGrpSpPr>
            <p:nvPr userDrawn="1"/>
          </p:nvGrpSpPr>
          <p:grpSpPr bwMode="auto">
            <a:xfrm>
              <a:off x="4416" y="3995"/>
              <a:ext cx="240" cy="115"/>
              <a:chOff x="4416" y="3995"/>
              <a:chExt cx="240" cy="115"/>
            </a:xfrm>
          </p:grpSpPr>
          <p:sp>
            <p:nvSpPr>
              <p:cNvPr id="13" name="Freeform 168"/>
              <p:cNvSpPr>
                <a:spLocks/>
              </p:cNvSpPr>
              <p:nvPr userDrawn="1"/>
            </p:nvSpPr>
            <p:spPr bwMode="auto">
              <a:xfrm>
                <a:off x="4416" y="4033"/>
                <a:ext cx="49" cy="39"/>
              </a:xfrm>
              <a:custGeom>
                <a:avLst/>
                <a:gdLst>
                  <a:gd name="T0" fmla="*/ 0 w 49"/>
                  <a:gd name="T1" fmla="*/ 0 h 39"/>
                  <a:gd name="T2" fmla="*/ 0 w 49"/>
                  <a:gd name="T3" fmla="*/ 39 h 39"/>
                  <a:gd name="T4" fmla="*/ 18 w 49"/>
                  <a:gd name="T5" fmla="*/ 39 h 39"/>
                  <a:gd name="T6" fmla="*/ 18 w 49"/>
                  <a:gd name="T7" fmla="*/ 27 h 39"/>
                  <a:gd name="T8" fmla="*/ 30 w 49"/>
                  <a:gd name="T9" fmla="*/ 39 h 39"/>
                  <a:gd name="T10" fmla="*/ 49 w 49"/>
                  <a:gd name="T11" fmla="*/ 39 h 39"/>
                  <a:gd name="T12" fmla="*/ 31 w 49"/>
                  <a:gd name="T13" fmla="*/ 19 h 39"/>
                  <a:gd name="T14" fmla="*/ 49 w 49"/>
                  <a:gd name="T15" fmla="*/ 0 h 39"/>
                  <a:gd name="T16" fmla="*/ 30 w 49"/>
                  <a:gd name="T17" fmla="*/ 0 h 39"/>
                  <a:gd name="T18" fmla="*/ 18 w 49"/>
                  <a:gd name="T19" fmla="*/ 13 h 39"/>
                  <a:gd name="T20" fmla="*/ 18 w 49"/>
                  <a:gd name="T21" fmla="*/ 0 h 39"/>
                  <a:gd name="T22" fmla="*/ 0 w 49"/>
                  <a:gd name="T23" fmla="*/ 0 h 39"/>
                  <a:gd name="T24" fmla="*/ 0 w 49"/>
                  <a:gd name="T25" fmla="*/ 0 h 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9" h="39">
                    <a:moveTo>
                      <a:pt x="0" y="0"/>
                    </a:moveTo>
                    <a:lnTo>
                      <a:pt x="0" y="39"/>
                    </a:lnTo>
                    <a:lnTo>
                      <a:pt x="18" y="39"/>
                    </a:lnTo>
                    <a:lnTo>
                      <a:pt x="18" y="27"/>
                    </a:lnTo>
                    <a:lnTo>
                      <a:pt x="30" y="39"/>
                    </a:lnTo>
                    <a:lnTo>
                      <a:pt x="49" y="39"/>
                    </a:lnTo>
                    <a:lnTo>
                      <a:pt x="31" y="19"/>
                    </a:lnTo>
                    <a:lnTo>
                      <a:pt x="49" y="0"/>
                    </a:lnTo>
                    <a:lnTo>
                      <a:pt x="30" y="0"/>
                    </a:lnTo>
                    <a:lnTo>
                      <a:pt x="18" y="13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" name="Freeform 169"/>
              <p:cNvSpPr>
                <a:spLocks/>
              </p:cNvSpPr>
              <p:nvPr userDrawn="1"/>
            </p:nvSpPr>
            <p:spPr bwMode="auto">
              <a:xfrm>
                <a:off x="4505" y="4033"/>
                <a:ext cx="29" cy="39"/>
              </a:xfrm>
              <a:custGeom>
                <a:avLst/>
                <a:gdLst>
                  <a:gd name="T0" fmla="*/ 0 w 29"/>
                  <a:gd name="T1" fmla="*/ 0 h 39"/>
                  <a:gd name="T2" fmla="*/ 0 w 29"/>
                  <a:gd name="T3" fmla="*/ 39 h 39"/>
                  <a:gd name="T4" fmla="*/ 29 w 29"/>
                  <a:gd name="T5" fmla="*/ 39 h 39"/>
                  <a:gd name="T6" fmla="*/ 29 w 29"/>
                  <a:gd name="T7" fmla="*/ 29 h 39"/>
                  <a:gd name="T8" fmla="*/ 15 w 29"/>
                  <a:gd name="T9" fmla="*/ 29 h 39"/>
                  <a:gd name="T10" fmla="*/ 15 w 29"/>
                  <a:gd name="T11" fmla="*/ 0 h 39"/>
                  <a:gd name="T12" fmla="*/ 0 w 29"/>
                  <a:gd name="T13" fmla="*/ 0 h 39"/>
                  <a:gd name="T14" fmla="*/ 0 w 29"/>
                  <a:gd name="T15" fmla="*/ 0 h 3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9" h="39">
                    <a:moveTo>
                      <a:pt x="0" y="0"/>
                    </a:moveTo>
                    <a:lnTo>
                      <a:pt x="0" y="39"/>
                    </a:lnTo>
                    <a:lnTo>
                      <a:pt x="29" y="39"/>
                    </a:lnTo>
                    <a:lnTo>
                      <a:pt x="29" y="29"/>
                    </a:lnTo>
                    <a:lnTo>
                      <a:pt x="15" y="29"/>
                    </a:lnTo>
                    <a:lnTo>
                      <a:pt x="1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" name="Freeform 170"/>
              <p:cNvSpPr>
                <a:spLocks/>
              </p:cNvSpPr>
              <p:nvPr userDrawn="1"/>
            </p:nvSpPr>
            <p:spPr bwMode="auto">
              <a:xfrm>
                <a:off x="4539" y="4033"/>
                <a:ext cx="29" cy="39"/>
              </a:xfrm>
              <a:custGeom>
                <a:avLst/>
                <a:gdLst>
                  <a:gd name="T0" fmla="*/ 0 w 29"/>
                  <a:gd name="T1" fmla="*/ 0 h 39"/>
                  <a:gd name="T2" fmla="*/ 0 w 29"/>
                  <a:gd name="T3" fmla="*/ 39 h 39"/>
                  <a:gd name="T4" fmla="*/ 29 w 29"/>
                  <a:gd name="T5" fmla="*/ 39 h 39"/>
                  <a:gd name="T6" fmla="*/ 29 w 29"/>
                  <a:gd name="T7" fmla="*/ 29 h 39"/>
                  <a:gd name="T8" fmla="*/ 15 w 29"/>
                  <a:gd name="T9" fmla="*/ 29 h 39"/>
                  <a:gd name="T10" fmla="*/ 15 w 29"/>
                  <a:gd name="T11" fmla="*/ 0 h 39"/>
                  <a:gd name="T12" fmla="*/ 0 w 29"/>
                  <a:gd name="T13" fmla="*/ 0 h 39"/>
                  <a:gd name="T14" fmla="*/ 0 w 29"/>
                  <a:gd name="T15" fmla="*/ 0 h 3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9" h="39">
                    <a:moveTo>
                      <a:pt x="0" y="0"/>
                    </a:moveTo>
                    <a:lnTo>
                      <a:pt x="0" y="39"/>
                    </a:lnTo>
                    <a:lnTo>
                      <a:pt x="29" y="39"/>
                    </a:lnTo>
                    <a:lnTo>
                      <a:pt x="29" y="29"/>
                    </a:lnTo>
                    <a:lnTo>
                      <a:pt x="15" y="29"/>
                    </a:lnTo>
                    <a:lnTo>
                      <a:pt x="1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6" name="Freeform 171"/>
              <p:cNvSpPr>
                <a:spLocks/>
              </p:cNvSpPr>
              <p:nvPr userDrawn="1"/>
            </p:nvSpPr>
            <p:spPr bwMode="auto">
              <a:xfrm>
                <a:off x="4571" y="4033"/>
                <a:ext cx="36" cy="39"/>
              </a:xfrm>
              <a:custGeom>
                <a:avLst/>
                <a:gdLst>
                  <a:gd name="T0" fmla="*/ 0 w 36"/>
                  <a:gd name="T1" fmla="*/ 0 h 39"/>
                  <a:gd name="T2" fmla="*/ 0 w 36"/>
                  <a:gd name="T3" fmla="*/ 39 h 39"/>
                  <a:gd name="T4" fmla="*/ 35 w 36"/>
                  <a:gd name="T5" fmla="*/ 39 h 39"/>
                  <a:gd name="T6" fmla="*/ 35 w 36"/>
                  <a:gd name="T7" fmla="*/ 28 h 39"/>
                  <a:gd name="T8" fmla="*/ 17 w 36"/>
                  <a:gd name="T9" fmla="*/ 28 h 39"/>
                  <a:gd name="T10" fmla="*/ 17 w 36"/>
                  <a:gd name="T11" fmla="*/ 23 h 39"/>
                  <a:gd name="T12" fmla="*/ 31 w 36"/>
                  <a:gd name="T13" fmla="*/ 23 h 39"/>
                  <a:gd name="T14" fmla="*/ 31 w 36"/>
                  <a:gd name="T15" fmla="*/ 15 h 39"/>
                  <a:gd name="T16" fmla="*/ 17 w 36"/>
                  <a:gd name="T17" fmla="*/ 15 h 39"/>
                  <a:gd name="T18" fmla="*/ 17 w 36"/>
                  <a:gd name="T19" fmla="*/ 9 h 39"/>
                  <a:gd name="T20" fmla="*/ 36 w 36"/>
                  <a:gd name="T21" fmla="*/ 9 h 39"/>
                  <a:gd name="T22" fmla="*/ 36 w 36"/>
                  <a:gd name="T23" fmla="*/ 0 h 39"/>
                  <a:gd name="T24" fmla="*/ 0 w 36"/>
                  <a:gd name="T25" fmla="*/ 0 h 39"/>
                  <a:gd name="T26" fmla="*/ 0 w 36"/>
                  <a:gd name="T27" fmla="*/ 0 h 3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6" h="39">
                    <a:moveTo>
                      <a:pt x="0" y="0"/>
                    </a:moveTo>
                    <a:lnTo>
                      <a:pt x="0" y="39"/>
                    </a:lnTo>
                    <a:lnTo>
                      <a:pt x="35" y="39"/>
                    </a:lnTo>
                    <a:lnTo>
                      <a:pt x="35" y="28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31" y="23"/>
                    </a:lnTo>
                    <a:lnTo>
                      <a:pt x="31" y="15"/>
                    </a:lnTo>
                    <a:lnTo>
                      <a:pt x="17" y="15"/>
                    </a:lnTo>
                    <a:lnTo>
                      <a:pt x="17" y="9"/>
                    </a:lnTo>
                    <a:lnTo>
                      <a:pt x="36" y="9"/>
                    </a:lnTo>
                    <a:lnTo>
                      <a:pt x="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" name="Freeform 172"/>
              <p:cNvSpPr>
                <a:spLocks noEditPoints="1"/>
              </p:cNvSpPr>
              <p:nvPr userDrawn="1"/>
            </p:nvSpPr>
            <p:spPr bwMode="auto">
              <a:xfrm>
                <a:off x="4612" y="4033"/>
                <a:ext cx="44" cy="39"/>
              </a:xfrm>
              <a:custGeom>
                <a:avLst/>
                <a:gdLst>
                  <a:gd name="T0" fmla="*/ 44 w 44"/>
                  <a:gd name="T1" fmla="*/ 39 h 39"/>
                  <a:gd name="T2" fmla="*/ 31 w 44"/>
                  <a:gd name="T3" fmla="*/ 22 h 39"/>
                  <a:gd name="T4" fmla="*/ 32 w 44"/>
                  <a:gd name="T5" fmla="*/ 22 h 39"/>
                  <a:gd name="T6" fmla="*/ 33 w 44"/>
                  <a:gd name="T7" fmla="*/ 22 h 39"/>
                  <a:gd name="T8" fmla="*/ 34 w 44"/>
                  <a:gd name="T9" fmla="*/ 21 h 39"/>
                  <a:gd name="T10" fmla="*/ 35 w 44"/>
                  <a:gd name="T11" fmla="*/ 21 h 39"/>
                  <a:gd name="T12" fmla="*/ 36 w 44"/>
                  <a:gd name="T13" fmla="*/ 20 h 39"/>
                  <a:gd name="T14" fmla="*/ 37 w 44"/>
                  <a:gd name="T15" fmla="*/ 19 h 39"/>
                  <a:gd name="T16" fmla="*/ 37 w 44"/>
                  <a:gd name="T17" fmla="*/ 18 h 39"/>
                  <a:gd name="T18" fmla="*/ 38 w 44"/>
                  <a:gd name="T19" fmla="*/ 18 h 39"/>
                  <a:gd name="T20" fmla="*/ 39 w 44"/>
                  <a:gd name="T21" fmla="*/ 17 h 39"/>
                  <a:gd name="T22" fmla="*/ 39 w 44"/>
                  <a:gd name="T23" fmla="*/ 16 h 39"/>
                  <a:gd name="T24" fmla="*/ 39 w 44"/>
                  <a:gd name="T25" fmla="*/ 14 h 39"/>
                  <a:gd name="T26" fmla="*/ 40 w 44"/>
                  <a:gd name="T27" fmla="*/ 14 h 39"/>
                  <a:gd name="T28" fmla="*/ 40 w 44"/>
                  <a:gd name="T29" fmla="*/ 11 h 39"/>
                  <a:gd name="T30" fmla="*/ 40 w 44"/>
                  <a:gd name="T31" fmla="*/ 10 h 39"/>
                  <a:gd name="T32" fmla="*/ 40 w 44"/>
                  <a:gd name="T33" fmla="*/ 9 h 39"/>
                  <a:gd name="T34" fmla="*/ 39 w 44"/>
                  <a:gd name="T35" fmla="*/ 8 h 39"/>
                  <a:gd name="T36" fmla="*/ 39 w 44"/>
                  <a:gd name="T37" fmla="*/ 7 h 39"/>
                  <a:gd name="T38" fmla="*/ 39 w 44"/>
                  <a:gd name="T39" fmla="*/ 6 h 39"/>
                  <a:gd name="T40" fmla="*/ 38 w 44"/>
                  <a:gd name="T41" fmla="*/ 5 h 39"/>
                  <a:gd name="T42" fmla="*/ 37 w 44"/>
                  <a:gd name="T43" fmla="*/ 4 h 39"/>
                  <a:gd name="T44" fmla="*/ 37 w 44"/>
                  <a:gd name="T45" fmla="*/ 3 h 39"/>
                  <a:gd name="T46" fmla="*/ 36 w 44"/>
                  <a:gd name="T47" fmla="*/ 2 h 39"/>
                  <a:gd name="T48" fmla="*/ 35 w 44"/>
                  <a:gd name="T49" fmla="*/ 2 h 39"/>
                  <a:gd name="T50" fmla="*/ 34 w 44"/>
                  <a:gd name="T51" fmla="*/ 0 h 39"/>
                  <a:gd name="T52" fmla="*/ 33 w 44"/>
                  <a:gd name="T53" fmla="*/ 0 h 39"/>
                  <a:gd name="T54" fmla="*/ 32 w 44"/>
                  <a:gd name="T55" fmla="*/ 0 h 39"/>
                  <a:gd name="T56" fmla="*/ 31 w 44"/>
                  <a:gd name="T57" fmla="*/ 0 h 39"/>
                  <a:gd name="T58" fmla="*/ 0 w 44"/>
                  <a:gd name="T59" fmla="*/ 0 h 39"/>
                  <a:gd name="T60" fmla="*/ 0 w 44"/>
                  <a:gd name="T61" fmla="*/ 39 h 39"/>
                  <a:gd name="T62" fmla="*/ 15 w 44"/>
                  <a:gd name="T63" fmla="*/ 39 h 39"/>
                  <a:gd name="T64" fmla="*/ 15 w 44"/>
                  <a:gd name="T65" fmla="*/ 25 h 39"/>
                  <a:gd name="T66" fmla="*/ 25 w 44"/>
                  <a:gd name="T67" fmla="*/ 39 h 39"/>
                  <a:gd name="T68" fmla="*/ 44 w 44"/>
                  <a:gd name="T69" fmla="*/ 39 h 39"/>
                  <a:gd name="T70" fmla="*/ 24 w 44"/>
                  <a:gd name="T71" fmla="*/ 13 h 39"/>
                  <a:gd name="T72" fmla="*/ 24 w 44"/>
                  <a:gd name="T73" fmla="*/ 14 h 39"/>
                  <a:gd name="T74" fmla="*/ 24 w 44"/>
                  <a:gd name="T75" fmla="*/ 14 h 39"/>
                  <a:gd name="T76" fmla="*/ 23 w 44"/>
                  <a:gd name="T77" fmla="*/ 15 h 39"/>
                  <a:gd name="T78" fmla="*/ 23 w 44"/>
                  <a:gd name="T79" fmla="*/ 15 h 39"/>
                  <a:gd name="T80" fmla="*/ 22 w 44"/>
                  <a:gd name="T81" fmla="*/ 16 h 39"/>
                  <a:gd name="T82" fmla="*/ 22 w 44"/>
                  <a:gd name="T83" fmla="*/ 16 h 39"/>
                  <a:gd name="T84" fmla="*/ 21 w 44"/>
                  <a:gd name="T85" fmla="*/ 16 h 39"/>
                  <a:gd name="T86" fmla="*/ 15 w 44"/>
                  <a:gd name="T87" fmla="*/ 16 h 39"/>
                  <a:gd name="T88" fmla="*/ 15 w 44"/>
                  <a:gd name="T89" fmla="*/ 8 h 39"/>
                  <a:gd name="T90" fmla="*/ 20 w 44"/>
                  <a:gd name="T91" fmla="*/ 8 h 39"/>
                  <a:gd name="T92" fmla="*/ 21 w 44"/>
                  <a:gd name="T93" fmla="*/ 8 h 39"/>
                  <a:gd name="T94" fmla="*/ 22 w 44"/>
                  <a:gd name="T95" fmla="*/ 8 h 39"/>
                  <a:gd name="T96" fmla="*/ 22 w 44"/>
                  <a:gd name="T97" fmla="*/ 9 h 39"/>
                  <a:gd name="T98" fmla="*/ 23 w 44"/>
                  <a:gd name="T99" fmla="*/ 9 h 39"/>
                  <a:gd name="T100" fmla="*/ 23 w 44"/>
                  <a:gd name="T101" fmla="*/ 10 h 39"/>
                  <a:gd name="T102" fmla="*/ 24 w 44"/>
                  <a:gd name="T103" fmla="*/ 10 h 39"/>
                  <a:gd name="T104" fmla="*/ 24 w 44"/>
                  <a:gd name="T105" fmla="*/ 11 h 39"/>
                  <a:gd name="T106" fmla="*/ 24 w 44"/>
                  <a:gd name="T107" fmla="*/ 13 h 39"/>
                  <a:gd name="T108" fmla="*/ 24 w 44"/>
                  <a:gd name="T109" fmla="*/ 13 h 3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44" h="39">
                    <a:moveTo>
                      <a:pt x="44" y="39"/>
                    </a:moveTo>
                    <a:lnTo>
                      <a:pt x="31" y="22"/>
                    </a:lnTo>
                    <a:lnTo>
                      <a:pt x="32" y="22"/>
                    </a:lnTo>
                    <a:lnTo>
                      <a:pt x="33" y="22"/>
                    </a:lnTo>
                    <a:lnTo>
                      <a:pt x="34" y="21"/>
                    </a:lnTo>
                    <a:lnTo>
                      <a:pt x="35" y="21"/>
                    </a:lnTo>
                    <a:lnTo>
                      <a:pt x="36" y="20"/>
                    </a:lnTo>
                    <a:lnTo>
                      <a:pt x="37" y="19"/>
                    </a:lnTo>
                    <a:lnTo>
                      <a:pt x="37" y="18"/>
                    </a:lnTo>
                    <a:lnTo>
                      <a:pt x="38" y="18"/>
                    </a:lnTo>
                    <a:lnTo>
                      <a:pt x="39" y="17"/>
                    </a:lnTo>
                    <a:lnTo>
                      <a:pt x="39" y="16"/>
                    </a:lnTo>
                    <a:lnTo>
                      <a:pt x="39" y="14"/>
                    </a:lnTo>
                    <a:lnTo>
                      <a:pt x="40" y="14"/>
                    </a:lnTo>
                    <a:lnTo>
                      <a:pt x="40" y="11"/>
                    </a:lnTo>
                    <a:lnTo>
                      <a:pt x="40" y="10"/>
                    </a:lnTo>
                    <a:lnTo>
                      <a:pt x="40" y="9"/>
                    </a:lnTo>
                    <a:lnTo>
                      <a:pt x="39" y="8"/>
                    </a:lnTo>
                    <a:lnTo>
                      <a:pt x="39" y="7"/>
                    </a:lnTo>
                    <a:lnTo>
                      <a:pt x="39" y="6"/>
                    </a:lnTo>
                    <a:lnTo>
                      <a:pt x="38" y="5"/>
                    </a:lnTo>
                    <a:lnTo>
                      <a:pt x="37" y="4"/>
                    </a:lnTo>
                    <a:lnTo>
                      <a:pt x="37" y="3"/>
                    </a:lnTo>
                    <a:lnTo>
                      <a:pt x="36" y="2"/>
                    </a:lnTo>
                    <a:lnTo>
                      <a:pt x="35" y="2"/>
                    </a:lnTo>
                    <a:lnTo>
                      <a:pt x="34" y="0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1" y="0"/>
                    </a:lnTo>
                    <a:lnTo>
                      <a:pt x="0" y="0"/>
                    </a:lnTo>
                    <a:lnTo>
                      <a:pt x="0" y="39"/>
                    </a:lnTo>
                    <a:lnTo>
                      <a:pt x="15" y="39"/>
                    </a:lnTo>
                    <a:lnTo>
                      <a:pt x="15" y="25"/>
                    </a:lnTo>
                    <a:lnTo>
                      <a:pt x="25" y="39"/>
                    </a:lnTo>
                    <a:lnTo>
                      <a:pt x="44" y="39"/>
                    </a:lnTo>
                    <a:close/>
                    <a:moveTo>
                      <a:pt x="24" y="13"/>
                    </a:moveTo>
                    <a:lnTo>
                      <a:pt x="24" y="14"/>
                    </a:lnTo>
                    <a:lnTo>
                      <a:pt x="23" y="15"/>
                    </a:lnTo>
                    <a:lnTo>
                      <a:pt x="22" y="16"/>
                    </a:lnTo>
                    <a:lnTo>
                      <a:pt x="21" y="16"/>
                    </a:lnTo>
                    <a:lnTo>
                      <a:pt x="15" y="16"/>
                    </a:lnTo>
                    <a:lnTo>
                      <a:pt x="15" y="8"/>
                    </a:lnTo>
                    <a:lnTo>
                      <a:pt x="20" y="8"/>
                    </a:lnTo>
                    <a:lnTo>
                      <a:pt x="21" y="8"/>
                    </a:lnTo>
                    <a:lnTo>
                      <a:pt x="22" y="8"/>
                    </a:lnTo>
                    <a:lnTo>
                      <a:pt x="22" y="9"/>
                    </a:lnTo>
                    <a:lnTo>
                      <a:pt x="23" y="9"/>
                    </a:lnTo>
                    <a:lnTo>
                      <a:pt x="23" y="10"/>
                    </a:lnTo>
                    <a:lnTo>
                      <a:pt x="24" y="10"/>
                    </a:lnTo>
                    <a:lnTo>
                      <a:pt x="24" y="11"/>
                    </a:lnTo>
                    <a:lnTo>
                      <a:pt x="24" y="1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8" name="Freeform 173"/>
              <p:cNvSpPr>
                <a:spLocks/>
              </p:cNvSpPr>
              <p:nvPr userDrawn="1"/>
            </p:nvSpPr>
            <p:spPr bwMode="auto">
              <a:xfrm>
                <a:off x="4465" y="4033"/>
                <a:ext cx="35" cy="39"/>
              </a:xfrm>
              <a:custGeom>
                <a:avLst/>
                <a:gdLst>
                  <a:gd name="T0" fmla="*/ 0 w 35"/>
                  <a:gd name="T1" fmla="*/ 0 h 39"/>
                  <a:gd name="T2" fmla="*/ 0 w 35"/>
                  <a:gd name="T3" fmla="*/ 39 h 39"/>
                  <a:gd name="T4" fmla="*/ 35 w 35"/>
                  <a:gd name="T5" fmla="*/ 39 h 39"/>
                  <a:gd name="T6" fmla="*/ 35 w 35"/>
                  <a:gd name="T7" fmla="*/ 29 h 39"/>
                  <a:gd name="T8" fmla="*/ 17 w 35"/>
                  <a:gd name="T9" fmla="*/ 29 h 39"/>
                  <a:gd name="T10" fmla="*/ 16 w 35"/>
                  <a:gd name="T11" fmla="*/ 23 h 39"/>
                  <a:gd name="T12" fmla="*/ 31 w 35"/>
                  <a:gd name="T13" fmla="*/ 23 h 39"/>
                  <a:gd name="T14" fmla="*/ 31 w 35"/>
                  <a:gd name="T15" fmla="*/ 15 h 39"/>
                  <a:gd name="T16" fmla="*/ 17 w 35"/>
                  <a:gd name="T17" fmla="*/ 15 h 39"/>
                  <a:gd name="T18" fmla="*/ 17 w 35"/>
                  <a:gd name="T19" fmla="*/ 10 h 39"/>
                  <a:gd name="T20" fmla="*/ 35 w 35"/>
                  <a:gd name="T21" fmla="*/ 10 h 39"/>
                  <a:gd name="T22" fmla="*/ 35 w 35"/>
                  <a:gd name="T23" fmla="*/ 0 h 39"/>
                  <a:gd name="T24" fmla="*/ 0 w 35"/>
                  <a:gd name="T25" fmla="*/ 0 h 39"/>
                  <a:gd name="T26" fmla="*/ 0 w 35"/>
                  <a:gd name="T27" fmla="*/ 0 h 3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5" h="39">
                    <a:moveTo>
                      <a:pt x="0" y="0"/>
                    </a:moveTo>
                    <a:lnTo>
                      <a:pt x="0" y="39"/>
                    </a:lnTo>
                    <a:lnTo>
                      <a:pt x="35" y="39"/>
                    </a:lnTo>
                    <a:lnTo>
                      <a:pt x="35" y="29"/>
                    </a:lnTo>
                    <a:lnTo>
                      <a:pt x="17" y="29"/>
                    </a:lnTo>
                    <a:lnTo>
                      <a:pt x="16" y="23"/>
                    </a:lnTo>
                    <a:lnTo>
                      <a:pt x="31" y="23"/>
                    </a:lnTo>
                    <a:lnTo>
                      <a:pt x="31" y="15"/>
                    </a:lnTo>
                    <a:lnTo>
                      <a:pt x="17" y="15"/>
                    </a:lnTo>
                    <a:lnTo>
                      <a:pt x="17" y="10"/>
                    </a:lnTo>
                    <a:lnTo>
                      <a:pt x="35" y="10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9" name="Freeform 174"/>
              <p:cNvSpPr>
                <a:spLocks/>
              </p:cNvSpPr>
              <p:nvPr userDrawn="1"/>
            </p:nvSpPr>
            <p:spPr bwMode="auto">
              <a:xfrm>
                <a:off x="4465" y="3995"/>
                <a:ext cx="19" cy="38"/>
              </a:xfrm>
              <a:custGeom>
                <a:avLst/>
                <a:gdLst>
                  <a:gd name="T0" fmla="*/ 19 w 19"/>
                  <a:gd name="T1" fmla="*/ 19 h 38"/>
                  <a:gd name="T2" fmla="*/ 0 w 19"/>
                  <a:gd name="T3" fmla="*/ 38 h 38"/>
                  <a:gd name="T4" fmla="*/ 0 w 19"/>
                  <a:gd name="T5" fmla="*/ 0 h 38"/>
                  <a:gd name="T6" fmla="*/ 19 w 19"/>
                  <a:gd name="T7" fmla="*/ 19 h 3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38">
                    <a:moveTo>
                      <a:pt x="19" y="19"/>
                    </a:moveTo>
                    <a:lnTo>
                      <a:pt x="0" y="38"/>
                    </a:lnTo>
                    <a:lnTo>
                      <a:pt x="0" y="0"/>
                    </a:lnTo>
                    <a:lnTo>
                      <a:pt x="19" y="19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0" name="Freeform 175"/>
              <p:cNvSpPr>
                <a:spLocks/>
              </p:cNvSpPr>
              <p:nvPr userDrawn="1"/>
            </p:nvSpPr>
            <p:spPr bwMode="auto">
              <a:xfrm>
                <a:off x="4465" y="4072"/>
                <a:ext cx="19" cy="38"/>
              </a:xfrm>
              <a:custGeom>
                <a:avLst/>
                <a:gdLst>
                  <a:gd name="T0" fmla="*/ 19 w 19"/>
                  <a:gd name="T1" fmla="*/ 18 h 38"/>
                  <a:gd name="T2" fmla="*/ 0 w 19"/>
                  <a:gd name="T3" fmla="*/ 38 h 38"/>
                  <a:gd name="T4" fmla="*/ 0 w 19"/>
                  <a:gd name="T5" fmla="*/ 0 h 38"/>
                  <a:gd name="T6" fmla="*/ 19 w 19"/>
                  <a:gd name="T7" fmla="*/ 18 h 3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" h="38">
                    <a:moveTo>
                      <a:pt x="19" y="18"/>
                    </a:moveTo>
                    <a:lnTo>
                      <a:pt x="0" y="38"/>
                    </a:lnTo>
                    <a:lnTo>
                      <a:pt x="0" y="0"/>
                    </a:lnTo>
                    <a:lnTo>
                      <a:pt x="19" y="18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21" name="Group 180"/>
              <p:cNvGrpSpPr>
                <a:grpSpLocks/>
              </p:cNvGrpSpPr>
              <p:nvPr userDrawn="1"/>
            </p:nvGrpSpPr>
            <p:grpSpPr bwMode="auto">
              <a:xfrm>
                <a:off x="4446" y="3995"/>
                <a:ext cx="19" cy="115"/>
                <a:chOff x="4446" y="3995"/>
                <a:chExt cx="19" cy="115"/>
              </a:xfrm>
            </p:grpSpPr>
            <p:sp>
              <p:nvSpPr>
                <p:cNvPr id="22" name="Freeform 176"/>
                <p:cNvSpPr>
                  <a:spLocks/>
                </p:cNvSpPr>
                <p:nvPr userDrawn="1"/>
              </p:nvSpPr>
              <p:spPr bwMode="auto">
                <a:xfrm>
                  <a:off x="4447" y="4033"/>
                  <a:ext cx="18" cy="39"/>
                </a:xfrm>
                <a:custGeom>
                  <a:avLst/>
                  <a:gdLst>
                    <a:gd name="T0" fmla="*/ 0 w 18"/>
                    <a:gd name="T1" fmla="*/ 19 h 39"/>
                    <a:gd name="T2" fmla="*/ 18 w 18"/>
                    <a:gd name="T3" fmla="*/ 39 h 39"/>
                    <a:gd name="T4" fmla="*/ 18 w 18"/>
                    <a:gd name="T5" fmla="*/ 0 h 39"/>
                    <a:gd name="T6" fmla="*/ 0 w 18"/>
                    <a:gd name="T7" fmla="*/ 19 h 3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8" h="39">
                      <a:moveTo>
                        <a:pt x="0" y="19"/>
                      </a:moveTo>
                      <a:lnTo>
                        <a:pt x="18" y="39"/>
                      </a:lnTo>
                      <a:lnTo>
                        <a:pt x="18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FFC8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" name="Freeform 177"/>
                <p:cNvSpPr>
                  <a:spLocks/>
                </p:cNvSpPr>
                <p:nvPr userDrawn="1"/>
              </p:nvSpPr>
              <p:spPr bwMode="auto">
                <a:xfrm>
                  <a:off x="4446" y="3995"/>
                  <a:ext cx="19" cy="38"/>
                </a:xfrm>
                <a:custGeom>
                  <a:avLst/>
                  <a:gdLst>
                    <a:gd name="T0" fmla="*/ 19 w 19"/>
                    <a:gd name="T1" fmla="*/ 38 h 38"/>
                    <a:gd name="T2" fmla="*/ 0 w 19"/>
                    <a:gd name="T3" fmla="*/ 19 h 38"/>
                    <a:gd name="T4" fmla="*/ 19 w 19"/>
                    <a:gd name="T5" fmla="*/ 0 h 38"/>
                    <a:gd name="T6" fmla="*/ 19 w 19"/>
                    <a:gd name="T7" fmla="*/ 38 h 3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9" h="38">
                      <a:moveTo>
                        <a:pt x="19" y="38"/>
                      </a:moveTo>
                      <a:lnTo>
                        <a:pt x="0" y="19"/>
                      </a:lnTo>
                      <a:lnTo>
                        <a:pt x="19" y="0"/>
                      </a:lnTo>
                      <a:lnTo>
                        <a:pt x="19" y="38"/>
                      </a:lnTo>
                      <a:close/>
                    </a:path>
                  </a:pathLst>
                </a:custGeom>
                <a:solidFill>
                  <a:srgbClr val="FFC8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" name="Freeform 178"/>
                <p:cNvSpPr>
                  <a:spLocks/>
                </p:cNvSpPr>
                <p:nvPr userDrawn="1"/>
              </p:nvSpPr>
              <p:spPr bwMode="auto">
                <a:xfrm>
                  <a:off x="4446" y="4072"/>
                  <a:ext cx="19" cy="38"/>
                </a:xfrm>
                <a:custGeom>
                  <a:avLst/>
                  <a:gdLst>
                    <a:gd name="T0" fmla="*/ 19 w 19"/>
                    <a:gd name="T1" fmla="*/ 38 h 38"/>
                    <a:gd name="T2" fmla="*/ 0 w 19"/>
                    <a:gd name="T3" fmla="*/ 18 h 38"/>
                    <a:gd name="T4" fmla="*/ 19 w 19"/>
                    <a:gd name="T5" fmla="*/ 0 h 38"/>
                    <a:gd name="T6" fmla="*/ 19 w 19"/>
                    <a:gd name="T7" fmla="*/ 38 h 38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9" h="38">
                      <a:moveTo>
                        <a:pt x="19" y="38"/>
                      </a:moveTo>
                      <a:lnTo>
                        <a:pt x="0" y="18"/>
                      </a:lnTo>
                      <a:lnTo>
                        <a:pt x="19" y="0"/>
                      </a:lnTo>
                      <a:lnTo>
                        <a:pt x="19" y="38"/>
                      </a:lnTo>
                      <a:close/>
                    </a:path>
                  </a:pathLst>
                </a:custGeom>
                <a:solidFill>
                  <a:srgbClr val="FFC8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61" name="Title 1"/>
          <p:cNvSpPr>
            <a:spLocks noGrp="1"/>
          </p:cNvSpPr>
          <p:nvPr>
            <p:ph type="ctrTitle"/>
          </p:nvPr>
        </p:nvSpPr>
        <p:spPr>
          <a:xfrm>
            <a:off x="852091" y="4191000"/>
            <a:ext cx="7439819" cy="104775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3" name="Subtitle 2"/>
          <p:cNvSpPr>
            <a:spLocks noGrp="1"/>
          </p:cNvSpPr>
          <p:nvPr>
            <p:ph type="subTitle" idx="1"/>
          </p:nvPr>
        </p:nvSpPr>
        <p:spPr>
          <a:xfrm>
            <a:off x="1219200" y="5257800"/>
            <a:ext cx="6705600" cy="474663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365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40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5" descr="Think Safe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6348413"/>
            <a:ext cx="131603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7" descr="strata_righ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5" y="0"/>
            <a:ext cx="3651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6" descr="strata_left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1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0945-BDC6-4FAA-8506-EECCDA0CD478}" type="datetimeFigureOut">
              <a:rPr lang="en-US" smtClean="0"/>
              <a:t>11/9/2016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D2600-C35C-43C5-A29E-CE22BED0E08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45" descr="HBK GC Logo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6308725"/>
            <a:ext cx="13684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505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7" descr="strata_righ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5" y="0"/>
            <a:ext cx="3651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6" descr="strata_lef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1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D2600-C35C-43C5-A29E-CE22BED0E08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45" descr="Think Safe Logo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6348413"/>
            <a:ext cx="131603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5" descr="HBK GC Logo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6308725"/>
            <a:ext cx="13684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0945-BDC6-4FAA-8506-EECCDA0CD478}" type="datetimeFigureOut">
              <a:rPr lang="en-US" smtClean="0"/>
              <a:t>11/9/2016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921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DB71-F77F-4541-B488-0D757971FC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1F42-41A7-4CC6-8FA1-D88BB9DDA9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25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DB71-F77F-4541-B488-0D757971FC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1F42-41A7-4CC6-8FA1-D88BB9DDA9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329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DB71-F77F-4541-B488-0D757971FC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1F42-41A7-4CC6-8FA1-D88BB9DDA9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1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DB71-F77F-4541-B488-0D757971FC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1F42-41A7-4CC6-8FA1-D88BB9DDA9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540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DB71-F77F-4541-B488-0D757971FC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1F42-41A7-4CC6-8FA1-D88BB9DDA9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711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DB71-F77F-4541-B488-0D757971FC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1F42-41A7-4CC6-8FA1-D88BB9DDA9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26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DB71-F77F-4541-B488-0D757971FC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1F42-41A7-4CC6-8FA1-D88BB9DDA9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34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DB71-F77F-4541-B488-0D757971FC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1F42-41A7-4CC6-8FA1-D88BB9DDA9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5" descr="HBK GC 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6308725"/>
            <a:ext cx="13684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5" descr="Think Safe Logo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6348413"/>
            <a:ext cx="131603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7" descr="strata_right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5" y="0"/>
            <a:ext cx="3651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6" descr="strata_left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1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0945-BDC6-4FAA-8506-EECCDA0CD478}" type="datetimeFigureOut">
              <a:rPr lang="en-US" smtClean="0"/>
              <a:t>11/9/2016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D2600-C35C-43C5-A29E-CE22BED0E0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080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DB71-F77F-4541-B488-0D757971FC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1F42-41A7-4CC6-8FA1-D88BB9DDA9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048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DB71-F77F-4541-B488-0D757971FC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1F42-41A7-4CC6-8FA1-D88BB9DDA9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255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4DB71-F77F-4541-B488-0D757971FC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11/9/2016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C1F42-41A7-4CC6-8FA1-D88BB9DDA9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831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5" descr="Think Safe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6348413"/>
            <a:ext cx="131603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7" descr="strata_righ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5" y="0"/>
            <a:ext cx="3651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6" descr="strata_left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1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8289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32873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0945-BDC6-4FAA-8506-EECCDA0CD478}" type="datetimeFigureOut">
              <a:rPr lang="en-US" smtClean="0"/>
              <a:t>11/9/2016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D2600-C35C-43C5-A29E-CE22BED0E08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45" descr="HBK GC Logo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6308725"/>
            <a:ext cx="13684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115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5" descr="Think Safe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6348413"/>
            <a:ext cx="131603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7" descr="strata_righ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5" y="0"/>
            <a:ext cx="3651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6" descr="strata_left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1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0945-BDC6-4FAA-8506-EECCDA0CD478}" type="datetimeFigureOut">
              <a:rPr lang="en-US" smtClean="0"/>
              <a:t>11/9/2016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D2600-C35C-43C5-A29E-CE22BED0E08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45" descr="HBK GC Logo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6308725"/>
            <a:ext cx="13684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76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5" descr="Think Safe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6348413"/>
            <a:ext cx="131603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7" descr="strata_righ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5" y="0"/>
            <a:ext cx="3651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6" descr="strata_left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1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0945-BDC6-4FAA-8506-EECCDA0CD478}" type="datetimeFigureOut">
              <a:rPr lang="en-US" smtClean="0"/>
              <a:t>11/9/2016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D2600-C35C-43C5-A29E-CE22BED0E08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45" descr="HBK GC Logo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6308725"/>
            <a:ext cx="13684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449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5" descr="Think Safe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6348413"/>
            <a:ext cx="131603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7" descr="strata_righ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5" y="0"/>
            <a:ext cx="3651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6" descr="strata_left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1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0945-BDC6-4FAA-8506-EECCDA0CD478}" type="datetimeFigureOut">
              <a:rPr lang="en-US" smtClean="0"/>
              <a:t>11/9/2016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D2600-C35C-43C5-A29E-CE22BED0E08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45" descr="HBK GC Logo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6308725"/>
            <a:ext cx="13684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442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5" descr="Think Safe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6348413"/>
            <a:ext cx="131603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0945-BDC6-4FAA-8506-EECCDA0CD478}" type="datetimeFigureOut">
              <a:rPr lang="en-US" smtClean="0"/>
              <a:t>11/9/2016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D2600-C35C-43C5-A29E-CE22BED0E08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7" descr="strata_righ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5" y="0"/>
            <a:ext cx="3651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6" descr="strata_left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1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" descr="HBK GC Logo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6308725"/>
            <a:ext cx="13684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126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7" descr="strata_righ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5" y="0"/>
            <a:ext cx="3651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6" descr="strata_lef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1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0945-BDC6-4FAA-8506-EECCDA0CD478}" type="datetimeFigureOut">
              <a:rPr lang="en-US" smtClean="0"/>
              <a:t>11/9/2016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D2600-C35C-43C5-A29E-CE22BED0E08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45" descr="HBK GC Logo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6308725"/>
            <a:ext cx="13684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5" descr="Think Safe Logo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6348413"/>
            <a:ext cx="131603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217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5" descr="Think Safe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6348413"/>
            <a:ext cx="131603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7" descr="strata_righ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75" y="0"/>
            <a:ext cx="3651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6" descr="strata_left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125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10945-BDC6-4FAA-8506-EECCDA0CD478}" type="datetimeFigureOut">
              <a:rPr lang="en-US" smtClean="0"/>
              <a:t>11/9/2016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D2600-C35C-43C5-A29E-CE22BED0E08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45" descr="HBK GC Logo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88" y="6308725"/>
            <a:ext cx="13684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643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10945-BDC6-4FAA-8506-EECCDA0CD478}" type="datetimeFigureOut">
              <a:rPr lang="en-US" smtClean="0"/>
              <a:pPr/>
              <a:t>11/9/2016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2E3D2600-C35C-43C5-A29E-CE22BED0E0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0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3359"/>
        </a:buClr>
        <a:buSzPct val="100000"/>
        <a:buFontTx/>
        <a:buBlip>
          <a:blip r:embed="rId13"/>
        </a:buBlip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3359"/>
        </a:buClr>
        <a:buFont typeface="Arial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3359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3359"/>
        </a:buClr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3359"/>
        </a:buClr>
        <a:buFont typeface="Arial" pitchFamily="34" charset="0"/>
        <a:buChar char="»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4DB71-F77F-4541-B488-0D757971FC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11/9/2016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C1F42-41A7-4CC6-8FA1-D88BB9DDA9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20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892" y="3625180"/>
            <a:ext cx="8785821" cy="1428750"/>
          </a:xfrm>
        </p:spPr>
        <p:txBody>
          <a:bodyPr>
            <a:noAutofit/>
          </a:bodyPr>
          <a:lstStyle/>
          <a:p>
            <a:r>
              <a:rPr lang="en-US" sz="3000" dirty="0" smtClean="0"/>
              <a:t>Foothills Parkway</a:t>
            </a:r>
            <a:br>
              <a:rPr lang="en-US" sz="3000" dirty="0" smtClean="0"/>
            </a:br>
            <a:r>
              <a:rPr lang="en-US" sz="3000" dirty="0" smtClean="0"/>
              <a:t>Micropiles Support Closing the Missing Link </a:t>
            </a: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074920"/>
            <a:ext cx="6705600" cy="94488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by</a:t>
            </a:r>
          </a:p>
          <a:p>
            <a:r>
              <a:rPr lang="en-US" sz="2600" dirty="0" smtClean="0"/>
              <a:t>Anthony Sak, P.E.</a:t>
            </a:r>
            <a:endParaRPr lang="en-US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175892" y="5896379"/>
            <a:ext cx="21863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STGEC </a:t>
            </a:r>
            <a:r>
              <a:rPr lang="en-US" dirty="0" smtClean="0"/>
              <a:t>2016</a:t>
            </a:r>
          </a:p>
          <a:p>
            <a:r>
              <a:rPr lang="en-US" dirty="0" smtClean="0"/>
              <a:t>Biloxi, </a:t>
            </a:r>
            <a:r>
              <a:rPr lang="en-US" dirty="0" smtClean="0"/>
              <a:t>Mississippi</a:t>
            </a:r>
          </a:p>
          <a:p>
            <a:r>
              <a:rPr lang="en-US" sz="1400" dirty="0" smtClean="0"/>
              <a:t>November 9, 2016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2905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809"/>
            <a:ext cx="8229600" cy="1143000"/>
          </a:xfrm>
        </p:spPr>
        <p:txBody>
          <a:bodyPr/>
          <a:lstStyle/>
          <a:p>
            <a:r>
              <a:rPr lang="en-US" dirty="0" smtClean="0"/>
              <a:t>Foothills Parkway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9262"/>
            <a:ext cx="8229600" cy="534393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Congress authorized – February 22, 1944</a:t>
            </a:r>
          </a:p>
          <a:p>
            <a:pPr lvl="1"/>
            <a:r>
              <a:rPr lang="en-US" dirty="0" smtClean="0"/>
              <a:t>Provide beautiful vistas of Smoky Mountain NP</a:t>
            </a:r>
          </a:p>
          <a:p>
            <a:pPr lvl="1"/>
            <a:r>
              <a:rPr lang="en-US" dirty="0" smtClean="0"/>
              <a:t>Disperse visitor traffic</a:t>
            </a:r>
          </a:p>
          <a:p>
            <a:r>
              <a:rPr lang="en-US" dirty="0" smtClean="0"/>
              <a:t>Two lane, 72 miles in 8 segments (A-H)</a:t>
            </a:r>
          </a:p>
          <a:p>
            <a:r>
              <a:rPr lang="en-US" dirty="0" smtClean="0"/>
              <a:t>Initial construction began in 1960’s; sections A and G to H open</a:t>
            </a:r>
          </a:p>
          <a:p>
            <a:r>
              <a:rPr lang="en-US" dirty="0" smtClean="0"/>
              <a:t>Construction of Segments E and F (16.1 miles) begin in 1984 and 1985 </a:t>
            </a:r>
          </a:p>
          <a:p>
            <a:r>
              <a:rPr lang="en-US" dirty="0" smtClean="0"/>
              <a:t>Segment E contract terminated </a:t>
            </a:r>
            <a:r>
              <a:rPr lang="en-US" dirty="0"/>
              <a:t>in 1989</a:t>
            </a:r>
          </a:p>
          <a:p>
            <a:pPr lvl="1"/>
            <a:r>
              <a:rPr lang="en-US" dirty="0" smtClean="0"/>
              <a:t>MSE retaining wall failures</a:t>
            </a:r>
          </a:p>
          <a:p>
            <a:pPr lvl="1"/>
            <a:r>
              <a:rPr lang="en-US" dirty="0" smtClean="0"/>
              <a:t>E&amp;S problems leading to acid runoff from pyritic rock</a:t>
            </a:r>
          </a:p>
          <a:p>
            <a:r>
              <a:rPr lang="en-US" dirty="0" smtClean="0"/>
              <a:t>The 1.65 mile “Missing Link” is born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54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980"/>
            <a:ext cx="8229600" cy="1143000"/>
          </a:xfrm>
        </p:spPr>
        <p:txBody>
          <a:bodyPr/>
          <a:lstStyle/>
          <a:p>
            <a:r>
              <a:rPr lang="en-US" dirty="0" smtClean="0"/>
              <a:t>Foothills Parkway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4480"/>
            <a:ext cx="8229600" cy="576112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1990’s Missing Link redesigned by FHWA:</a:t>
            </a:r>
          </a:p>
          <a:p>
            <a:pPr lvl="1"/>
            <a:r>
              <a:rPr lang="en-US" dirty="0" smtClean="0"/>
              <a:t>Minimize surface disturbance and environmental impacts</a:t>
            </a:r>
          </a:p>
          <a:p>
            <a:pPr lvl="1"/>
            <a:r>
              <a:rPr lang="en-US" dirty="0" smtClean="0"/>
              <a:t>Mitigate previous erosion and wall problems</a:t>
            </a:r>
          </a:p>
          <a:p>
            <a:pPr lvl="1"/>
            <a:r>
              <a:rPr lang="en-US" dirty="0" smtClean="0"/>
              <a:t>Series of 10 bridges (1 through 10)</a:t>
            </a:r>
          </a:p>
          <a:p>
            <a:r>
              <a:rPr lang="en-US" dirty="0" smtClean="0"/>
              <a:t>Bridges 1, 2, 8 – 10 completed 2001 through 2012 </a:t>
            </a:r>
          </a:p>
          <a:p>
            <a:r>
              <a:rPr lang="en-US" dirty="0" smtClean="0"/>
              <a:t>Bridges 3 to 7 under construction</a:t>
            </a:r>
          </a:p>
          <a:p>
            <a:pPr lvl="1"/>
            <a:r>
              <a:rPr lang="en-US" dirty="0" smtClean="0"/>
              <a:t>Design-build delivery - $46.2 million contract</a:t>
            </a:r>
          </a:p>
          <a:p>
            <a:pPr lvl="1"/>
            <a:r>
              <a:rPr lang="en-US" dirty="0" smtClean="0"/>
              <a:t>Contractor - Lane Construction</a:t>
            </a:r>
          </a:p>
          <a:p>
            <a:pPr lvl="1"/>
            <a:r>
              <a:rPr lang="en-US" dirty="0" smtClean="0"/>
              <a:t>Designer - HDR</a:t>
            </a:r>
          </a:p>
          <a:p>
            <a:r>
              <a:rPr lang="en-US" dirty="0" smtClean="0"/>
              <a:t>Future final paving, safety, and signage of Segments E and F (est. $30M)</a:t>
            </a:r>
          </a:p>
          <a:p>
            <a:r>
              <a:rPr lang="en-US" dirty="0" smtClean="0"/>
              <a:t>Sometime in the future… the final 30 miles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00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3" t="3186" r="2325" b="18147"/>
          <a:stretch/>
        </p:blipFill>
        <p:spPr>
          <a:xfrm>
            <a:off x="-388538" y="1241899"/>
            <a:ext cx="9921075" cy="5615940"/>
          </a:xfrm>
        </p:spPr>
      </p:pic>
      <p:sp>
        <p:nvSpPr>
          <p:cNvPr id="6" name="TextBox 5"/>
          <p:cNvSpPr txBox="1"/>
          <p:nvPr/>
        </p:nvSpPr>
        <p:spPr>
          <a:xfrm>
            <a:off x="3873276" y="4351740"/>
            <a:ext cx="201168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Missing Link</a:t>
            </a: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 flipV="1">
            <a:off x="3121413" y="3859018"/>
            <a:ext cx="751863" cy="692777"/>
          </a:xfrm>
          <a:prstGeom prst="straightConnector1">
            <a:avLst/>
          </a:prstGeom>
          <a:ln w="190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681510" y="3487583"/>
            <a:ext cx="502920" cy="381000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62488" y="3388918"/>
            <a:ext cx="1508760" cy="0"/>
          </a:xfrm>
          <a:prstGeom prst="straightConnector1">
            <a:avLst/>
          </a:prstGeom>
          <a:ln w="1905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9004" y="2897212"/>
            <a:ext cx="155431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16.9 miles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676942" y="2350847"/>
            <a:ext cx="434258" cy="0"/>
          </a:xfrm>
          <a:prstGeom prst="straightConnector1">
            <a:avLst/>
          </a:prstGeom>
          <a:ln w="1905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220597" y="1883046"/>
            <a:ext cx="15087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5.6 miles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060805" y="2973412"/>
            <a:ext cx="1404114" cy="0"/>
          </a:xfrm>
          <a:prstGeom prst="straightConnector1">
            <a:avLst/>
          </a:prstGeom>
          <a:ln w="1905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35046" y="2497102"/>
            <a:ext cx="15543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16.1 miles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06908" y="-26127"/>
            <a:ext cx="9957816" cy="1309056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Where is the Missing Link?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94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6" r="3903" b="39390"/>
          <a:stretch/>
        </p:blipFill>
        <p:spPr>
          <a:xfrm>
            <a:off x="-1513332" y="-2564"/>
            <a:ext cx="12170664" cy="689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4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7" y="28175"/>
            <a:ext cx="9087147" cy="681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7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20" y="-122472"/>
            <a:ext cx="9438040" cy="707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6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r="3416" b="29288"/>
          <a:stretch/>
        </p:blipFill>
        <p:spPr>
          <a:xfrm>
            <a:off x="-1513333" y="-318009"/>
            <a:ext cx="12170665" cy="748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5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5" t="24805" r="16061" b="35705"/>
          <a:stretch/>
        </p:blipFill>
        <p:spPr>
          <a:xfrm>
            <a:off x="838200" y="1219200"/>
            <a:ext cx="7543800" cy="49842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657"/>
            <a:ext cx="8229600" cy="1143000"/>
          </a:xfrm>
        </p:spPr>
        <p:txBody>
          <a:bodyPr/>
          <a:lstStyle/>
          <a:p>
            <a:r>
              <a:rPr lang="en-US" dirty="0" smtClean="0"/>
              <a:t>Missing Link Bridges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990600"/>
            <a:ext cx="63817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4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8229"/>
            <a:ext cx="8229600" cy="1143000"/>
          </a:xfrm>
        </p:spPr>
        <p:txBody>
          <a:bodyPr/>
          <a:lstStyle/>
          <a:p>
            <a:r>
              <a:rPr lang="en-US" dirty="0" smtClean="0"/>
              <a:t>Bridge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Bridge 3 - Single span, 158.5 feet </a:t>
            </a:r>
          </a:p>
          <a:p>
            <a:pPr lvl="1"/>
            <a:r>
              <a:rPr lang="en-US" dirty="0" smtClean="0"/>
              <a:t>Both abutments founded on micropiles (MPs)</a:t>
            </a:r>
          </a:p>
          <a:p>
            <a:r>
              <a:rPr lang="en-US" dirty="0" smtClean="0"/>
              <a:t>Bridge 4 - Two span, 290 feet</a:t>
            </a:r>
          </a:p>
          <a:p>
            <a:pPr lvl="1"/>
            <a:r>
              <a:rPr lang="en-US" dirty="0" smtClean="0"/>
              <a:t>Abutment 1 and Pier 1 founded on MPs</a:t>
            </a:r>
          </a:p>
          <a:p>
            <a:pPr lvl="1"/>
            <a:r>
              <a:rPr lang="en-US" dirty="0" smtClean="0"/>
              <a:t>Abutment 2 founded on spread footings</a:t>
            </a:r>
          </a:p>
          <a:p>
            <a:pPr lvl="1"/>
            <a:r>
              <a:rPr lang="en-US" dirty="0" smtClean="0"/>
              <a:t>Pier 1 – permanent rock dowel SOE</a:t>
            </a:r>
          </a:p>
          <a:p>
            <a:r>
              <a:rPr lang="en-US" dirty="0" smtClean="0"/>
              <a:t>Bridge 5 – Two span, 336.5 feet</a:t>
            </a:r>
          </a:p>
          <a:p>
            <a:pPr lvl="1"/>
            <a:r>
              <a:rPr lang="en-US" dirty="0" smtClean="0"/>
              <a:t>Founded on spread footings </a:t>
            </a:r>
          </a:p>
          <a:p>
            <a:r>
              <a:rPr lang="en-US" dirty="0" smtClean="0"/>
              <a:t>Bridge 6 – Single </a:t>
            </a:r>
            <a:r>
              <a:rPr lang="en-US" dirty="0"/>
              <a:t>span, 215 feet</a:t>
            </a:r>
          </a:p>
          <a:p>
            <a:pPr lvl="1"/>
            <a:r>
              <a:rPr lang="en-US" dirty="0"/>
              <a:t>Both abutments founded on </a:t>
            </a:r>
            <a:r>
              <a:rPr lang="en-US" dirty="0" smtClean="0"/>
              <a:t>spread footings</a:t>
            </a:r>
            <a:endParaRPr lang="en-US" dirty="0"/>
          </a:p>
          <a:p>
            <a:r>
              <a:rPr lang="en-US" dirty="0" smtClean="0"/>
              <a:t>Bridge 7 – Single span, 215 feet</a:t>
            </a:r>
          </a:p>
          <a:p>
            <a:pPr lvl="1"/>
            <a:r>
              <a:rPr lang="en-US" dirty="0" smtClean="0"/>
              <a:t>Both </a:t>
            </a:r>
            <a:r>
              <a:rPr lang="en-US" dirty="0"/>
              <a:t>abutments founded on </a:t>
            </a:r>
            <a:r>
              <a:rPr lang="en-US" dirty="0" smtClean="0"/>
              <a:t>MPs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46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" y="-190267"/>
            <a:ext cx="9150096" cy="138303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Pre-Construction Site Conditions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0"/>
          <a:stretch/>
        </p:blipFill>
        <p:spPr>
          <a:xfrm>
            <a:off x="-6096" y="877824"/>
            <a:ext cx="9150096" cy="690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1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6667"/>
            <a:ext cx="8229600" cy="4525963"/>
          </a:xfrm>
        </p:spPr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Parkway History</a:t>
            </a:r>
          </a:p>
          <a:p>
            <a:r>
              <a:rPr lang="en-US" dirty="0" smtClean="0"/>
              <a:t>Project Overview</a:t>
            </a:r>
          </a:p>
          <a:p>
            <a:r>
              <a:rPr lang="en-US" dirty="0" smtClean="0"/>
              <a:t>Site and Subsurface Conditions</a:t>
            </a:r>
          </a:p>
          <a:p>
            <a:r>
              <a:rPr lang="en-US" dirty="0" smtClean="0"/>
              <a:t>Micropiles</a:t>
            </a:r>
          </a:p>
          <a:p>
            <a:r>
              <a:rPr lang="en-US" dirty="0" smtClean="0"/>
              <a:t>Project Foundation Construction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36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" y="1744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2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145"/>
            <a:ext cx="8229600" cy="1143000"/>
          </a:xfrm>
        </p:spPr>
        <p:txBody>
          <a:bodyPr/>
          <a:lstStyle/>
          <a:p>
            <a:r>
              <a:rPr lang="en-US" dirty="0" smtClean="0"/>
              <a:t>Subsurface Conditions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5581"/>
            <a:ext cx="8229600" cy="4846744"/>
          </a:xfrm>
        </p:spPr>
        <p:txBody>
          <a:bodyPr>
            <a:normAutofit/>
          </a:bodyPr>
          <a:lstStyle/>
          <a:p>
            <a:r>
              <a:rPr lang="en-US" dirty="0" smtClean="0"/>
              <a:t>Meta-sandstone, meta-conglomerate, and  occasional phyllite</a:t>
            </a:r>
          </a:p>
          <a:p>
            <a:r>
              <a:rPr lang="en-US" dirty="0" smtClean="0"/>
              <a:t>Residual soil – 0 to 15 ft thick</a:t>
            </a:r>
          </a:p>
          <a:p>
            <a:r>
              <a:rPr lang="en-US" dirty="0" smtClean="0"/>
              <a:t>Highly weathered rock (50 blows &lt; 6 in) – 0 to 10 ft thick</a:t>
            </a:r>
          </a:p>
          <a:p>
            <a:r>
              <a:rPr lang="en-US" dirty="0" smtClean="0"/>
              <a:t>Fractured rock</a:t>
            </a:r>
          </a:p>
          <a:p>
            <a:r>
              <a:rPr lang="en-US" dirty="0" smtClean="0"/>
              <a:t>Competent rock – depth varies 20 to 45 feet</a:t>
            </a:r>
          </a:p>
          <a:p>
            <a:pPr lvl="1"/>
            <a:r>
              <a:rPr lang="en-US" dirty="0" smtClean="0"/>
              <a:t>REC &gt; 85%</a:t>
            </a:r>
          </a:p>
          <a:p>
            <a:pPr lvl="1"/>
            <a:r>
              <a:rPr lang="en-US" dirty="0" smtClean="0"/>
              <a:t>RQD &gt; 50%</a:t>
            </a:r>
          </a:p>
        </p:txBody>
      </p:sp>
    </p:spTree>
    <p:extLst>
      <p:ext uri="{BB962C8B-B14F-4D97-AF65-F5344CB8AC3E}">
        <p14:creationId xmlns:p14="http://schemas.microsoft.com/office/powerpoint/2010/main" val="327807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29600" cy="196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229600" cy="1947672"/>
          </a:xfrm>
          <a:solidFill>
            <a:schemeClr val="tx1">
              <a:alpha val="36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Micropiles: Overview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1450" y="6100763"/>
            <a:ext cx="1600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Micropiles</a:t>
            </a:r>
            <a:endParaRPr lang="en-US" sz="1100" dirty="0"/>
          </a:p>
        </p:txBody>
      </p:sp>
      <p:sp>
        <p:nvSpPr>
          <p:cNvPr id="22" name="Content Placeholder 7"/>
          <p:cNvSpPr txBox="1">
            <a:spLocks/>
          </p:cNvSpPr>
          <p:nvPr/>
        </p:nvSpPr>
        <p:spPr>
          <a:xfrm>
            <a:off x="4038600" y="2438400"/>
            <a:ext cx="441960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3359"/>
              </a:buClr>
              <a:buSzPct val="120000"/>
              <a:buFont typeface="Wingdings" pitchFamily="2" charset="2"/>
              <a:buChar char="w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3359"/>
              </a:buClr>
              <a:buFont typeface="Arial" pitchFamily="34" charset="0"/>
              <a:buChar char="–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3359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3359"/>
              </a:buClr>
              <a:buFont typeface="Arial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3359"/>
              </a:buClr>
              <a:buFont typeface="Arial" pitchFamily="34" charset="0"/>
              <a:buChar char="»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Structural Load Bearing Elements</a:t>
            </a:r>
          </a:p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Usually drilled-in</a:t>
            </a:r>
          </a:p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Installed vertical or battered</a:t>
            </a:r>
          </a:p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Capacities as little as 3 tons to more than 500 tons</a:t>
            </a:r>
          </a:p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Depths of 200+ feet</a:t>
            </a:r>
          </a:p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</a:rPr>
              <a:t>Also known as minipiles, root piles, pipe piles, etc.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3" name="Micropil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2362200"/>
            <a:ext cx="3276600" cy="431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9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Micropiles are routinely used for: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99032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New Construction</a:t>
            </a:r>
          </a:p>
          <a:p>
            <a:r>
              <a:rPr lang="en-US" dirty="0"/>
              <a:t>Underpinning existing Foundations</a:t>
            </a:r>
          </a:p>
          <a:p>
            <a:r>
              <a:rPr lang="en-US" dirty="0"/>
              <a:t>Limited access or low headroom</a:t>
            </a:r>
          </a:p>
          <a:p>
            <a:r>
              <a:rPr lang="en-US" dirty="0"/>
              <a:t>Foundations where obstructed drilling is required</a:t>
            </a:r>
          </a:p>
          <a:p>
            <a:r>
              <a:rPr lang="en-US" dirty="0" smtClean="0"/>
              <a:t>Deep foundations in Karst Geology</a:t>
            </a:r>
          </a:p>
          <a:p>
            <a:r>
              <a:rPr lang="en-US" dirty="0" smtClean="0"/>
              <a:t>Replacements </a:t>
            </a:r>
            <a:r>
              <a:rPr lang="en-US" dirty="0"/>
              <a:t>for failed existing deep foundations</a:t>
            </a:r>
          </a:p>
          <a:p>
            <a:r>
              <a:rPr lang="en-US" dirty="0"/>
              <a:t>Seismic Retrofit</a:t>
            </a:r>
          </a:p>
          <a:p>
            <a:r>
              <a:rPr lang="en-US" dirty="0"/>
              <a:t>Slope </a:t>
            </a:r>
            <a:r>
              <a:rPr lang="en-US" dirty="0" smtClean="0"/>
              <a:t>Stabilization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533400" y="1245704"/>
            <a:ext cx="3429000" cy="708990"/>
          </a:xfrm>
          <a:prstGeom prst="ellipse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09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6884" y="630174"/>
            <a:ext cx="4421856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3359"/>
              </a:buClr>
              <a:buSzPct val="120000"/>
              <a:buFont typeface="Wingdings" pitchFamily="2" charset="2"/>
              <a:buChar char="w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3359"/>
              </a:buClr>
              <a:buFont typeface="Arial" pitchFamily="34" charset="0"/>
              <a:buChar char="–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3359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3359"/>
              </a:buClr>
              <a:buFont typeface="Arial" pitchFamily="34" charset="0"/>
              <a:buChar char="–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3359"/>
              </a:buClr>
              <a:buFont typeface="Arial" pitchFamily="34" charset="0"/>
              <a:buChar char="»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</a:pPr>
            <a:endParaRPr lang="en-US" altLang="en-US" sz="2400" dirty="0" smtClean="0"/>
          </a:p>
          <a:p>
            <a:pPr marL="0" indent="0">
              <a:lnSpc>
                <a:spcPct val="80000"/>
              </a:lnSpc>
            </a:pPr>
            <a:r>
              <a:rPr lang="en-US" altLang="en-US" sz="2400" b="1" dirty="0" smtClean="0"/>
              <a:t>Permanent Steel Pipe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 smtClean="0"/>
              <a:t>API N80 &amp; ASTM A252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 smtClean="0"/>
              <a:t>80 ksi yield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 smtClean="0"/>
              <a:t>Flush joint threads</a:t>
            </a:r>
          </a:p>
          <a:p>
            <a:pPr lvl="1">
              <a:lnSpc>
                <a:spcPct val="80000"/>
              </a:lnSpc>
            </a:pPr>
            <a:endParaRPr lang="en-US" altLang="en-US" b="1" dirty="0" smtClean="0"/>
          </a:p>
          <a:p>
            <a:pPr marL="0" indent="0">
              <a:lnSpc>
                <a:spcPct val="80000"/>
              </a:lnSpc>
            </a:pPr>
            <a:r>
              <a:rPr lang="en-US" altLang="en-US" sz="2400" b="1" dirty="0" smtClean="0"/>
              <a:t>Steel Reinforcement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 smtClean="0"/>
              <a:t>ASTM A615, Gr. 60 &amp; 75 80, 95 &amp; 100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 smtClean="0"/>
              <a:t>ASTM A722, Gr. 150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 smtClean="0"/>
              <a:t>Mechanical coupling</a:t>
            </a:r>
          </a:p>
          <a:p>
            <a:pPr lvl="1">
              <a:lnSpc>
                <a:spcPct val="80000"/>
              </a:lnSpc>
            </a:pPr>
            <a:endParaRPr lang="en-US" altLang="en-US" b="1" dirty="0" smtClean="0"/>
          </a:p>
          <a:p>
            <a:pPr marL="0" indent="0">
              <a:lnSpc>
                <a:spcPct val="80000"/>
              </a:lnSpc>
            </a:pPr>
            <a:r>
              <a:rPr lang="en-US" altLang="en-US" sz="2400" b="1" dirty="0" smtClean="0"/>
              <a:t>Cement Grout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 smtClean="0"/>
              <a:t>Neat cement – ASTM C150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 smtClean="0"/>
              <a:t>W/C ratio of 0.45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 smtClean="0"/>
              <a:t>4,000 psi (min)</a:t>
            </a:r>
          </a:p>
        </p:txBody>
      </p:sp>
      <p:pic>
        <p:nvPicPr>
          <p:cNvPr id="5" name="Picture 4" descr="Grade 150 KSI All-Thread-B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14" b="-2719"/>
          <a:stretch>
            <a:fillRect/>
          </a:stretch>
        </p:blipFill>
        <p:spPr bwMode="auto">
          <a:xfrm>
            <a:off x="4616450" y="4191000"/>
            <a:ext cx="4054475" cy="539750"/>
          </a:xfrm>
          <a:prstGeom prst="rect">
            <a:avLst/>
          </a:prstGeom>
          <a:noFill/>
          <a:ln w="57150" cmpd="thinThick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251450" y="1295400"/>
            <a:ext cx="3216275" cy="2133600"/>
            <a:chOff x="3424" y="963"/>
            <a:chExt cx="2026" cy="1344"/>
          </a:xfrm>
        </p:grpSpPr>
        <p:pic>
          <p:nvPicPr>
            <p:cNvPr id="7" name="Picture 6" descr="concas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75" t="14319" b="41133"/>
            <a:stretch>
              <a:fillRect/>
            </a:stretch>
          </p:blipFill>
          <p:spPr bwMode="auto">
            <a:xfrm>
              <a:off x="3520" y="963"/>
              <a:ext cx="1930" cy="1344"/>
            </a:xfrm>
            <a:prstGeom prst="rect">
              <a:avLst/>
            </a:prstGeom>
            <a:noFill/>
            <a:ln w="57150" cmpd="thinThick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3424" y="2131"/>
              <a:ext cx="91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 cmpd="thinThick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5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5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5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5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5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5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en-US" sz="1200" b="0" dirty="0">
                <a:solidFill>
                  <a:srgbClr val="081D5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3752"/>
            <a:ext cx="8229600" cy="1257300"/>
          </a:xfrm>
        </p:spPr>
        <p:txBody>
          <a:bodyPr/>
          <a:lstStyle/>
          <a:p>
            <a:r>
              <a:rPr lang="en-US" altLang="en-US" dirty="0" smtClean="0"/>
              <a:t>Micropile Materials</a:t>
            </a:r>
          </a:p>
        </p:txBody>
      </p:sp>
    </p:spTree>
    <p:extLst>
      <p:ext uri="{BB962C8B-B14F-4D97-AF65-F5344CB8AC3E}">
        <p14:creationId xmlns:p14="http://schemas.microsoft.com/office/powerpoint/2010/main" val="65768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031"/>
            <a:ext cx="8229600" cy="735169"/>
          </a:xfrm>
        </p:spPr>
        <p:txBody>
          <a:bodyPr/>
          <a:lstStyle/>
          <a:p>
            <a:r>
              <a:rPr lang="en-US" dirty="0" smtClean="0"/>
              <a:t>MP Installation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7288" y="1031884"/>
            <a:ext cx="6996545" cy="520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3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8120" y="274638"/>
            <a:ext cx="4548680" cy="1143000"/>
          </a:xfrm>
        </p:spPr>
        <p:txBody>
          <a:bodyPr/>
          <a:lstStyle/>
          <a:p>
            <a:r>
              <a:rPr lang="en-US" dirty="0" smtClean="0"/>
              <a:t>Micropile As-Designed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994"/>
          <a:stretch/>
        </p:blipFill>
        <p:spPr>
          <a:xfrm>
            <a:off x="891775" y="381000"/>
            <a:ext cx="3246345" cy="6434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438" t="8343" r="45219" b="6580"/>
          <a:stretch/>
        </p:blipFill>
        <p:spPr>
          <a:xfrm>
            <a:off x="4175683" y="1646348"/>
            <a:ext cx="4210539" cy="1752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3057"/>
          <a:stretch/>
        </p:blipFill>
        <p:spPr>
          <a:xfrm>
            <a:off x="4039607" y="4114800"/>
            <a:ext cx="4681537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2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928" y="152400"/>
            <a:ext cx="2469172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As-Designed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177" t="-245" r="69" b="-1"/>
          <a:stretch/>
        </p:blipFill>
        <p:spPr>
          <a:xfrm>
            <a:off x="4485975" y="929974"/>
            <a:ext cx="3780093" cy="57740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4994"/>
          <a:stretch/>
        </p:blipFill>
        <p:spPr>
          <a:xfrm>
            <a:off x="1143000" y="1066800"/>
            <a:ext cx="2682930" cy="531753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733800" y="152400"/>
            <a:ext cx="838200" cy="6235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>
              <a:spcBef>
                <a:spcPct val="0"/>
              </a:spcBef>
              <a:buNone/>
              <a:defRPr sz="32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vs.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267200" y="-31124"/>
            <a:ext cx="3313068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Value- Engineered</a:t>
            </a:r>
          </a:p>
        </p:txBody>
      </p:sp>
    </p:spTree>
    <p:extLst>
      <p:ext uri="{BB962C8B-B14F-4D97-AF65-F5344CB8AC3E}">
        <p14:creationId xmlns:p14="http://schemas.microsoft.com/office/powerpoint/2010/main" val="69230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939" y="-161295"/>
            <a:ext cx="4100122" cy="7289109"/>
          </a:xfrm>
        </p:spPr>
      </p:pic>
    </p:spTree>
    <p:extLst>
      <p:ext uri="{BB962C8B-B14F-4D97-AF65-F5344CB8AC3E}">
        <p14:creationId xmlns:p14="http://schemas.microsoft.com/office/powerpoint/2010/main" val="273089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16631"/>
          <a:stretch/>
        </p:blipFill>
        <p:spPr>
          <a:xfrm>
            <a:off x="-135265" y="0"/>
            <a:ext cx="9736465" cy="6934199"/>
          </a:xfrm>
        </p:spPr>
      </p:pic>
    </p:spTree>
    <p:extLst>
      <p:ext uri="{BB962C8B-B14F-4D97-AF65-F5344CB8AC3E}">
        <p14:creationId xmlns:p14="http://schemas.microsoft.com/office/powerpoint/2010/main" val="368913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0547"/>
            <a:ext cx="8229600" cy="194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73191"/>
            <a:ext cx="2895600" cy="436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420702" y="2101701"/>
            <a:ext cx="5266098" cy="3657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342900" indent="-342900">
              <a:spcBef>
                <a:spcPct val="20000"/>
              </a:spcBef>
              <a:buClr>
                <a:srgbClr val="003359"/>
              </a:buClr>
              <a:buSzPct val="120000"/>
              <a:buFont typeface="Wingdings" pitchFamily="2" charset="2"/>
              <a:buChar char="w"/>
              <a:defRPr sz="1900">
                <a:solidFill>
                  <a:schemeClr val="tx2"/>
                </a:solidFill>
              </a:defRPr>
            </a:lvl1pPr>
            <a:lvl2pPr marL="742950" lvl="1" indent="-285750">
              <a:spcBef>
                <a:spcPts val="0"/>
              </a:spcBef>
              <a:buClr>
                <a:srgbClr val="003359"/>
              </a:buClr>
              <a:buFont typeface="Arial" pitchFamily="34" charset="0"/>
              <a:buChar char="–"/>
              <a:defRPr sz="1500">
                <a:solidFill>
                  <a:schemeClr val="tx2"/>
                </a:solidFill>
              </a:defRPr>
            </a:lvl2pPr>
            <a:lvl3pPr marL="1143000" indent="-228600">
              <a:spcBef>
                <a:spcPct val="20000"/>
              </a:spcBef>
              <a:buClr>
                <a:srgbClr val="003359"/>
              </a:buClr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3pPr>
            <a:lvl4pPr marL="1600200" indent="-228600">
              <a:spcBef>
                <a:spcPct val="20000"/>
              </a:spcBef>
              <a:buClr>
                <a:srgbClr val="003359"/>
              </a:buClr>
              <a:buFont typeface="Arial" pitchFamily="34" charset="0"/>
              <a:buChar char="–"/>
              <a:defRPr>
                <a:solidFill>
                  <a:schemeClr val="tx2"/>
                </a:solidFill>
              </a:defRPr>
            </a:lvl4pPr>
            <a:lvl5pPr marL="2057400" indent="-228600">
              <a:spcBef>
                <a:spcPct val="20000"/>
              </a:spcBef>
              <a:buClr>
                <a:srgbClr val="003359"/>
              </a:buClr>
              <a:buFont typeface="Arial" pitchFamily="34" charset="0"/>
              <a:buChar char="»"/>
              <a:defRPr>
                <a:solidFill>
                  <a:schemeClr val="tx2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Hayward Baker Inc. (HBI) is North America’s leading specialty geotechnical contractor, offering the full range of pre and post-construction services.</a:t>
            </a:r>
          </a:p>
          <a:p>
            <a:pPr lvl="1"/>
            <a:r>
              <a:rPr lang="en-US" dirty="0"/>
              <a:t>Foundation rehabilitation, settlement control, soil stabilization, excavation support, etc.</a:t>
            </a:r>
          </a:p>
          <a:p>
            <a:r>
              <a:rPr lang="en-US" dirty="0" smtClean="0"/>
              <a:t>US </a:t>
            </a:r>
            <a:r>
              <a:rPr lang="en-US" dirty="0"/>
              <a:t>headquarters are in Hanover, MD (Baltimore area)</a:t>
            </a:r>
          </a:p>
          <a:p>
            <a:pPr lvl="1"/>
            <a:r>
              <a:rPr lang="en-US" dirty="0" smtClean="0"/>
              <a:t>Annually </a:t>
            </a:r>
            <a:r>
              <a:rPr lang="en-US" dirty="0"/>
              <a:t>ranked #1 in our field by Engineering News </a:t>
            </a:r>
            <a:r>
              <a:rPr lang="en-US" dirty="0" smtClean="0"/>
              <a:t>Record</a:t>
            </a:r>
            <a:endParaRPr lang="en-US" dirty="0"/>
          </a:p>
          <a:p>
            <a:r>
              <a:rPr lang="en-US" dirty="0"/>
              <a:t>Keller Group plc is Hayward Baker’s parent company headquartered in London.</a:t>
            </a:r>
          </a:p>
          <a:p>
            <a:pPr lvl="1"/>
            <a:r>
              <a:rPr lang="en-US" dirty="0"/>
              <a:t>Publically owned and traded on the UK stock market</a:t>
            </a:r>
          </a:p>
          <a:p>
            <a:pPr lvl="1"/>
            <a:r>
              <a:rPr lang="en-US" dirty="0"/>
              <a:t>Offices in over 40 countries on 6 continents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947672"/>
          </a:xfrm>
          <a:solidFill>
            <a:schemeClr val="tx1">
              <a:alpha val="31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But first, just a little about us…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20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07" y="-221445"/>
            <a:ext cx="9718812" cy="7289109"/>
          </a:xfrm>
        </p:spPr>
      </p:pic>
    </p:spTree>
    <p:extLst>
      <p:ext uri="{BB962C8B-B14F-4D97-AF65-F5344CB8AC3E}">
        <p14:creationId xmlns:p14="http://schemas.microsoft.com/office/powerpoint/2010/main" val="275016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07" y="-203863"/>
            <a:ext cx="9718812" cy="7289109"/>
          </a:xfrm>
        </p:spPr>
      </p:pic>
    </p:spTree>
    <p:extLst>
      <p:ext uri="{BB962C8B-B14F-4D97-AF65-F5344CB8AC3E}">
        <p14:creationId xmlns:p14="http://schemas.microsoft.com/office/powerpoint/2010/main" val="275705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07" y="-208453"/>
            <a:ext cx="9718812" cy="7289109"/>
          </a:xfrm>
        </p:spPr>
      </p:pic>
    </p:spTree>
    <p:extLst>
      <p:ext uri="{BB962C8B-B14F-4D97-AF65-F5344CB8AC3E}">
        <p14:creationId xmlns:p14="http://schemas.microsoft.com/office/powerpoint/2010/main" val="300403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7207" y="-217309"/>
            <a:ext cx="12958415" cy="7289109"/>
          </a:xfrm>
        </p:spPr>
      </p:pic>
    </p:spTree>
    <p:extLst>
      <p:ext uri="{BB962C8B-B14F-4D97-AF65-F5344CB8AC3E}">
        <p14:creationId xmlns:p14="http://schemas.microsoft.com/office/powerpoint/2010/main" val="20274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202"/>
          <a:stretch/>
        </p:blipFill>
        <p:spPr>
          <a:xfrm rot="5400000">
            <a:off x="-520914" y="-1837387"/>
            <a:ext cx="10185832" cy="9423931"/>
          </a:xfrm>
        </p:spPr>
      </p:pic>
    </p:spTree>
    <p:extLst>
      <p:ext uri="{BB962C8B-B14F-4D97-AF65-F5344CB8AC3E}">
        <p14:creationId xmlns:p14="http://schemas.microsoft.com/office/powerpoint/2010/main" val="69853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MP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dirty="0" smtClean="0"/>
              <a:t>Verification compression load test</a:t>
            </a:r>
          </a:p>
          <a:p>
            <a:pPr lvl="1"/>
            <a:r>
              <a:rPr lang="en-US" dirty="0" smtClean="0"/>
              <a:t>Sacrificial MPs</a:t>
            </a:r>
          </a:p>
          <a:p>
            <a:pPr lvl="1"/>
            <a:r>
              <a:rPr lang="en-US" dirty="0" smtClean="0"/>
              <a:t>2 x the design (unfactored) load ~ 430 kips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Tension proof load test</a:t>
            </a:r>
          </a:p>
          <a:p>
            <a:pPr lvl="1"/>
            <a:r>
              <a:rPr lang="en-US" dirty="0" smtClean="0"/>
              <a:t>Production MPs</a:t>
            </a:r>
          </a:p>
          <a:p>
            <a:pPr lvl="1"/>
            <a:r>
              <a:rPr lang="en-US" dirty="0" smtClean="0"/>
              <a:t>1.6 x design (unfactored) load ~ 344 kips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64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" t="14705" r="2792" b="32186"/>
          <a:stretch/>
        </p:blipFill>
        <p:spPr>
          <a:xfrm>
            <a:off x="-1" y="0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358898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014" y="-215555"/>
            <a:ext cx="9718812" cy="7289109"/>
          </a:xfrm>
        </p:spPr>
      </p:pic>
    </p:spTree>
    <p:extLst>
      <p:ext uri="{BB962C8B-B14F-4D97-AF65-F5344CB8AC3E}">
        <p14:creationId xmlns:p14="http://schemas.microsoft.com/office/powerpoint/2010/main" val="22028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How were the Bridges Constructed?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Cast-in-place, post-tensioned box girders</a:t>
            </a:r>
          </a:p>
        </p:txBody>
      </p:sp>
    </p:spTree>
    <p:extLst>
      <p:ext uri="{BB962C8B-B14F-4D97-AF65-F5344CB8AC3E}">
        <p14:creationId xmlns:p14="http://schemas.microsoft.com/office/powerpoint/2010/main" val="338894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" t="2315" r="1710" b="1550"/>
          <a:stretch/>
        </p:blipFill>
        <p:spPr>
          <a:xfrm>
            <a:off x="422622" y="658742"/>
            <a:ext cx="8300027" cy="5533352"/>
          </a:xfrm>
        </p:spPr>
      </p:pic>
    </p:spTree>
    <p:extLst>
      <p:ext uri="{BB962C8B-B14F-4D97-AF65-F5344CB8AC3E}">
        <p14:creationId xmlns:p14="http://schemas.microsoft.com/office/powerpoint/2010/main" val="11469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7996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Hayward </a:t>
            </a:r>
            <a:r>
              <a:rPr lang="en-US" dirty="0" smtClean="0"/>
              <a:t>Baker’s National Presence</a:t>
            </a:r>
            <a:endParaRPr lang="en-US" dirty="0"/>
          </a:p>
        </p:txBody>
      </p:sp>
      <p:pic>
        <p:nvPicPr>
          <p:cNvPr id="4" name="Content Placeholder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" t="32201" r="8336" b="6731"/>
          <a:stretch>
            <a:fillRect/>
          </a:stretch>
        </p:blipFill>
        <p:spPr>
          <a:xfrm>
            <a:off x="1020461" y="1220215"/>
            <a:ext cx="7103078" cy="5541819"/>
          </a:xfrm>
        </p:spPr>
      </p:pic>
    </p:spTree>
    <p:extLst>
      <p:ext uri="{BB962C8B-B14F-4D97-AF65-F5344CB8AC3E}">
        <p14:creationId xmlns:p14="http://schemas.microsoft.com/office/powerpoint/2010/main" val="15668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How were the Bridges Constructed?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Cast-in-place, post-tensioned box girders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Since CIP, need temporary falsework</a:t>
            </a:r>
          </a:p>
          <a:p>
            <a:r>
              <a:rPr lang="en-US" dirty="0" smtClean="0"/>
              <a:t>Falsework needs foundations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5"/>
          <a:stretch/>
        </p:blipFill>
        <p:spPr>
          <a:xfrm>
            <a:off x="1676400" y="1828800"/>
            <a:ext cx="5161550" cy="32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5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07" y="-220843"/>
            <a:ext cx="9718812" cy="7289109"/>
          </a:xfrm>
        </p:spPr>
      </p:pic>
    </p:spTree>
    <p:extLst>
      <p:ext uri="{BB962C8B-B14F-4D97-AF65-F5344CB8AC3E}">
        <p14:creationId xmlns:p14="http://schemas.microsoft.com/office/powerpoint/2010/main" val="173664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3"/>
          <a:stretch/>
        </p:blipFill>
        <p:spPr>
          <a:xfrm>
            <a:off x="-191451" y="-45720"/>
            <a:ext cx="9523247" cy="695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1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How were the Bridges Constructed?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Cast-in-place, post-tensioned box girders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Since CIP, need temporary falsework</a:t>
            </a:r>
          </a:p>
          <a:p>
            <a:r>
              <a:rPr lang="en-US" dirty="0" smtClean="0"/>
              <a:t>Falsework needs foundations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55"/>
          <a:stretch/>
        </p:blipFill>
        <p:spPr>
          <a:xfrm>
            <a:off x="1676400" y="1828800"/>
            <a:ext cx="5161550" cy="32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1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76200" y="-76200"/>
            <a:ext cx="9220201" cy="2362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t="13997" r="15818" b="33354"/>
          <a:stretch/>
        </p:blipFill>
        <p:spPr>
          <a:xfrm>
            <a:off x="1" y="1752600"/>
            <a:ext cx="9144000" cy="5105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54"/>
            <a:ext cx="8229600" cy="944628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Falsework Foundations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521"/>
            <a:ext cx="8229600" cy="61177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GC set work platforms at each location</a:t>
            </a:r>
          </a:p>
        </p:txBody>
      </p:sp>
    </p:spTree>
    <p:extLst>
      <p:ext uri="{BB962C8B-B14F-4D97-AF65-F5344CB8AC3E}">
        <p14:creationId xmlns:p14="http://schemas.microsoft.com/office/powerpoint/2010/main" val="25762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20200" cy="1216342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Set Small Drill Rig on Platform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r="5064"/>
          <a:stretch/>
        </p:blipFill>
        <p:spPr>
          <a:xfrm>
            <a:off x="-76200" y="1216342"/>
            <a:ext cx="9202128" cy="5638990"/>
          </a:xfrm>
        </p:spPr>
      </p:pic>
    </p:spTree>
    <p:extLst>
      <p:ext uri="{BB962C8B-B14F-4D97-AF65-F5344CB8AC3E}">
        <p14:creationId xmlns:p14="http://schemas.microsoft.com/office/powerpoint/2010/main" val="89747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" t="37994" r="-156" b="14375"/>
          <a:stretch/>
        </p:blipFill>
        <p:spPr>
          <a:xfrm>
            <a:off x="5623" y="-447970"/>
            <a:ext cx="9147123" cy="7745395"/>
          </a:xfrm>
        </p:spPr>
      </p:pic>
    </p:spTree>
    <p:extLst>
      <p:ext uri="{BB962C8B-B14F-4D97-AF65-F5344CB8AC3E}">
        <p14:creationId xmlns:p14="http://schemas.microsoft.com/office/powerpoint/2010/main" val="416534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38" y="-28916"/>
            <a:ext cx="4023360" cy="71526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152" y="-18756"/>
            <a:ext cx="5196840" cy="692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7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931" y="-108676"/>
            <a:ext cx="12609615" cy="7092909"/>
          </a:xfrm>
        </p:spPr>
      </p:pic>
    </p:spTree>
    <p:extLst>
      <p:ext uri="{BB962C8B-B14F-4D97-AF65-F5344CB8AC3E}">
        <p14:creationId xmlns:p14="http://schemas.microsoft.com/office/powerpoint/2010/main" val="299409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07" y="-220850"/>
            <a:ext cx="9718812" cy="7289109"/>
          </a:xfrm>
        </p:spPr>
      </p:pic>
    </p:spTree>
    <p:extLst>
      <p:ext uri="{BB962C8B-B14F-4D97-AF65-F5344CB8AC3E}">
        <p14:creationId xmlns:p14="http://schemas.microsoft.com/office/powerpoint/2010/main" val="51916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/>
          <a:stretch/>
        </p:blipFill>
        <p:spPr bwMode="auto">
          <a:xfrm>
            <a:off x="6172200" y="3885028"/>
            <a:ext cx="2302516" cy="170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000" y="1010400"/>
            <a:ext cx="2385000" cy="66600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62000" y="3048000"/>
            <a:ext cx="2171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2F54"/>
                </a:solidFill>
                <a:effectLst/>
                <a:latin typeface="Arial" pitchFamily="34" charset="0"/>
                <a:ea typeface="Calibri" pitchFamily="34" charset="0"/>
                <a:cs typeface="Gill Sans MT" pitchFamily="34" charset="0"/>
              </a:rPr>
              <a:t>THINK SAFE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133600" y="1790700"/>
            <a:ext cx="2367935" cy="102870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572000" y="1790700"/>
            <a:ext cx="0" cy="102870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4642466" y="1790702"/>
            <a:ext cx="2367934" cy="1028698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3314700" y="3048000"/>
            <a:ext cx="21717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2F54"/>
                </a:solidFill>
                <a:effectLst/>
                <a:latin typeface="Arial" pitchFamily="34" charset="0"/>
                <a:ea typeface="Calibri" pitchFamily="34" charset="0"/>
                <a:cs typeface="Gill Sans MT" pitchFamily="34" charset="0"/>
              </a:rPr>
              <a:t>WORK SAFE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5791200" y="3048000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2F54"/>
                </a:solidFill>
                <a:effectLst/>
                <a:latin typeface="Arial" pitchFamily="34" charset="0"/>
                <a:ea typeface="Calibri" pitchFamily="34" charset="0"/>
                <a:cs typeface="Gill Sans MT" pitchFamily="34" charset="0"/>
              </a:rPr>
              <a:t>GO HOME SAFE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7090" y="3885028"/>
            <a:ext cx="2234777" cy="16972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3885028"/>
            <a:ext cx="2353340" cy="16972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92694" y="286512"/>
            <a:ext cx="3358613" cy="60939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Aft>
                <a:spcPts val="450"/>
              </a:spcAft>
            </a:pPr>
            <a:r>
              <a:rPr lang="en-US" sz="2800" b="1" i="1" dirty="0" smtClean="0">
                <a:ea typeface="Calibri"/>
                <a:cs typeface="Gill Sans MT"/>
              </a:rPr>
              <a:t>Goal: Zero Injuries</a:t>
            </a:r>
            <a:endParaRPr lang="en-US" sz="2800" dirty="0">
              <a:ea typeface="Calibri"/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181556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r="9505"/>
          <a:stretch/>
        </p:blipFill>
        <p:spPr>
          <a:xfrm>
            <a:off x="-457199" y="-211704"/>
            <a:ext cx="10058399" cy="7289109"/>
          </a:xfrm>
        </p:spPr>
      </p:pic>
    </p:spTree>
    <p:extLst>
      <p:ext uri="{BB962C8B-B14F-4D97-AF65-F5344CB8AC3E}">
        <p14:creationId xmlns:p14="http://schemas.microsoft.com/office/powerpoint/2010/main" val="211895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07" y="-198949"/>
            <a:ext cx="9718812" cy="7289109"/>
          </a:xfrm>
        </p:spPr>
      </p:pic>
    </p:spTree>
    <p:extLst>
      <p:ext uri="{BB962C8B-B14F-4D97-AF65-F5344CB8AC3E}">
        <p14:creationId xmlns:p14="http://schemas.microsoft.com/office/powerpoint/2010/main" val="220677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0" r="11333"/>
          <a:stretch/>
        </p:blipFill>
        <p:spPr>
          <a:xfrm>
            <a:off x="-96880" y="-48580"/>
            <a:ext cx="9323177" cy="6958396"/>
          </a:xfrm>
        </p:spPr>
      </p:pic>
    </p:spTree>
    <p:extLst>
      <p:ext uri="{BB962C8B-B14F-4D97-AF65-F5344CB8AC3E}">
        <p14:creationId xmlns:p14="http://schemas.microsoft.com/office/powerpoint/2010/main" val="276742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Falsework MP Cap with Columns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0"/>
          <a:stretch/>
        </p:blipFill>
        <p:spPr>
          <a:xfrm>
            <a:off x="-1358567" y="-221985"/>
            <a:ext cx="11889407" cy="7289109"/>
          </a:xfrm>
        </p:spPr>
      </p:pic>
    </p:spTree>
    <p:extLst>
      <p:ext uri="{BB962C8B-B14F-4D97-AF65-F5344CB8AC3E}">
        <p14:creationId xmlns:p14="http://schemas.microsoft.com/office/powerpoint/2010/main" val="331851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5"/>
          <a:stretch/>
        </p:blipFill>
        <p:spPr>
          <a:xfrm rot="5400000">
            <a:off x="-1387864" y="-1415497"/>
            <a:ext cx="11918140" cy="9684825"/>
          </a:xfrm>
        </p:spPr>
      </p:pic>
    </p:spTree>
    <p:extLst>
      <p:ext uri="{BB962C8B-B14F-4D97-AF65-F5344CB8AC3E}">
        <p14:creationId xmlns:p14="http://schemas.microsoft.com/office/powerpoint/2010/main" val="251335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407" y="-228683"/>
            <a:ext cx="9718812" cy="728910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90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ver see underground.png"/>
          <p:cNvPicPr>
            <a:picLocks noChangeAspect="1"/>
          </p:cNvPicPr>
          <p:nvPr/>
        </p:nvPicPr>
        <p:blipFill>
          <a:blip r:embed="rId3" cstate="print"/>
          <a:srcRect l="4158" t="3137" r="4667" b="3537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9800" y="1600200"/>
            <a:ext cx="4724400" cy="2514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Questions?</a:t>
            </a:r>
          </a:p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Tony Sak, PE</a:t>
            </a:r>
          </a:p>
          <a:p>
            <a:pPr algn="ctr"/>
            <a:endParaRPr lang="en-US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asak@haywardbaker.com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7163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" y="58982"/>
            <a:ext cx="9052561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Geotechnical Problem… Hayward Baker Solution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fontAlgn="base">
              <a:spcBef>
                <a:spcPct val="25000"/>
              </a:spcBef>
              <a:spcAft>
                <a:spcPct val="0"/>
              </a:spcAft>
              <a:defRPr/>
            </a:pPr>
            <a:fld id="{319CE52A-2ED2-4357-97B0-E17358F6A15E}" type="slidenum">
              <a:rPr lang="en-US" smtClean="0">
                <a:solidFill>
                  <a:srgbClr val="000099"/>
                </a:solidFill>
              </a:rPr>
              <a:pPr algn="ctr" fontAlgn="base">
                <a:spcBef>
                  <a:spcPct val="25000"/>
                </a:spcBef>
                <a:spcAft>
                  <a:spcPct val="0"/>
                </a:spcAft>
                <a:defRPr/>
              </a:pPr>
              <a:t>6</a:t>
            </a:fld>
            <a:endParaRPr lang="en-US" dirty="0" smtClean="0">
              <a:solidFill>
                <a:srgbClr val="000099"/>
              </a:solidFill>
            </a:endParaRPr>
          </a:p>
          <a:p>
            <a:pPr algn="ctr" fontAlgn="base">
              <a:spcBef>
                <a:spcPct val="25000"/>
              </a:spcBef>
              <a:spcAft>
                <a:spcPct val="0"/>
              </a:spcAft>
              <a:defRPr/>
            </a:pPr>
            <a:endParaRPr lang="en-US" dirty="0">
              <a:solidFill>
                <a:srgbClr val="000099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0"/>
            <a:ext cx="4371434" cy="5657150"/>
          </a:xfrm>
        </p:spPr>
      </p:pic>
    </p:spTree>
    <p:extLst>
      <p:ext uri="{BB962C8B-B14F-4D97-AF65-F5344CB8AC3E}">
        <p14:creationId xmlns:p14="http://schemas.microsoft.com/office/powerpoint/2010/main" val="74012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Parkways in the Southeast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5058083"/>
            <a:ext cx="8229600" cy="15713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>
              <a:spcBef>
                <a:spcPct val="20000"/>
              </a:spcBef>
              <a:buClr>
                <a:srgbClr val="003359"/>
              </a:buClr>
              <a:buSzPct val="100000"/>
              <a:buFontTx/>
              <a:buBlip>
                <a:blip r:embed="rId2"/>
              </a:buBlip>
              <a:defRPr sz="2800">
                <a:solidFill>
                  <a:schemeClr val="tx2"/>
                </a:solidFill>
              </a:defRPr>
            </a:lvl1pPr>
            <a:lvl2pPr marL="742950" lvl="1" indent="-285750">
              <a:spcBef>
                <a:spcPct val="20000"/>
              </a:spcBef>
              <a:buClr>
                <a:srgbClr val="003359"/>
              </a:buClr>
              <a:buFont typeface="Arial" pitchFamily="34" charset="0"/>
              <a:buChar char="–"/>
              <a:defRPr sz="2400">
                <a:solidFill>
                  <a:schemeClr val="tx2"/>
                </a:solidFill>
              </a:defRPr>
            </a:lvl2pPr>
            <a:lvl3pPr marL="1143000" indent="-228600">
              <a:spcBef>
                <a:spcPct val="20000"/>
              </a:spcBef>
              <a:buClr>
                <a:srgbClr val="003359"/>
              </a:buClr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3pPr>
            <a:lvl4pPr marL="1600200" indent="-228600">
              <a:spcBef>
                <a:spcPct val="20000"/>
              </a:spcBef>
              <a:buClr>
                <a:srgbClr val="003359"/>
              </a:buClr>
              <a:buFont typeface="Arial" pitchFamily="34" charset="0"/>
              <a:buChar char="–"/>
              <a:defRPr>
                <a:solidFill>
                  <a:schemeClr val="tx2"/>
                </a:solidFill>
              </a:defRPr>
            </a:lvl4pPr>
            <a:lvl5pPr marL="2057400" indent="-228600">
              <a:spcBef>
                <a:spcPct val="20000"/>
              </a:spcBef>
              <a:buClr>
                <a:srgbClr val="003359"/>
              </a:buClr>
              <a:buFont typeface="Arial" pitchFamily="34" charset="0"/>
              <a:buChar char="»"/>
              <a:defRPr>
                <a:solidFill>
                  <a:schemeClr val="tx2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Smoky Mountain National Park (NC side) to Shenandoah National Park (Virginia) – 469 miles</a:t>
            </a:r>
          </a:p>
          <a:p>
            <a:r>
              <a:rPr lang="en-US" dirty="0"/>
              <a:t>Construction from 1935 to 1987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7"/>
          <a:stretch/>
        </p:blipFill>
        <p:spPr>
          <a:xfrm>
            <a:off x="2241175" y="1422236"/>
            <a:ext cx="4661648" cy="335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2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Parkways in the Southeast</a:t>
            </a:r>
            <a:endParaRPr lang="en-US" dirty="0"/>
          </a:p>
        </p:txBody>
      </p:sp>
      <p:pic>
        <p:nvPicPr>
          <p:cNvPr id="2052" name="Picture 4" descr="Natchez Trace Parkway sig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5653" r="8647" b="28784"/>
          <a:stretch/>
        </p:blipFill>
        <p:spPr bwMode="auto">
          <a:xfrm>
            <a:off x="1754212" y="1295400"/>
            <a:ext cx="5635575" cy="380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5334000"/>
            <a:ext cx="7391400" cy="1471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Clr>
                <a:srgbClr val="003359"/>
              </a:buClr>
              <a:buSzPct val="100000"/>
              <a:buFontTx/>
              <a:buBlip>
                <a:blip r:embed="rId3"/>
              </a:buBlip>
              <a:defRPr sz="2800">
                <a:solidFill>
                  <a:schemeClr val="tx2"/>
                </a:solidFill>
              </a:defRPr>
            </a:lvl1pPr>
            <a:lvl2pPr marL="742950" lvl="1" indent="-285750">
              <a:spcBef>
                <a:spcPct val="20000"/>
              </a:spcBef>
              <a:buClr>
                <a:srgbClr val="003359"/>
              </a:buClr>
              <a:buFont typeface="Arial" pitchFamily="34" charset="0"/>
              <a:buChar char="–"/>
              <a:defRPr sz="2400">
                <a:solidFill>
                  <a:schemeClr val="tx2"/>
                </a:solidFill>
              </a:defRPr>
            </a:lvl2pPr>
            <a:lvl3pPr marL="1143000" indent="-228600">
              <a:spcBef>
                <a:spcPct val="20000"/>
              </a:spcBef>
              <a:buClr>
                <a:srgbClr val="003359"/>
              </a:buClr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3pPr>
            <a:lvl4pPr marL="1600200" indent="-228600">
              <a:spcBef>
                <a:spcPct val="20000"/>
              </a:spcBef>
              <a:buClr>
                <a:srgbClr val="003359"/>
              </a:buClr>
              <a:buFont typeface="Arial" pitchFamily="34" charset="0"/>
              <a:buChar char="–"/>
              <a:defRPr>
                <a:solidFill>
                  <a:schemeClr val="tx2"/>
                </a:solidFill>
              </a:defRPr>
            </a:lvl4pPr>
            <a:lvl5pPr marL="2057400" indent="-228600">
              <a:spcBef>
                <a:spcPct val="20000"/>
              </a:spcBef>
              <a:buClr>
                <a:srgbClr val="003359"/>
              </a:buClr>
              <a:buFont typeface="Arial" pitchFamily="34" charset="0"/>
              <a:buChar char="»"/>
              <a:defRPr>
                <a:solidFill>
                  <a:schemeClr val="tx2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Natchez, MS to Nashville, TN – 444 miles</a:t>
            </a:r>
          </a:p>
          <a:p>
            <a:r>
              <a:rPr lang="en-US" dirty="0"/>
              <a:t>Construction from 1938 to 2005</a:t>
            </a:r>
          </a:p>
        </p:txBody>
      </p:sp>
    </p:spTree>
    <p:extLst>
      <p:ext uri="{BB962C8B-B14F-4D97-AF65-F5344CB8AC3E}">
        <p14:creationId xmlns:p14="http://schemas.microsoft.com/office/powerpoint/2010/main" val="411957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Parkways in the Southeast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4961594"/>
            <a:ext cx="6629399" cy="1471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342900" indent="-342900">
              <a:spcBef>
                <a:spcPct val="20000"/>
              </a:spcBef>
              <a:buClr>
                <a:srgbClr val="003359"/>
              </a:buClr>
              <a:buSzPct val="100000"/>
              <a:buFontTx/>
              <a:buBlip>
                <a:blip r:embed="rId2"/>
              </a:buBlip>
              <a:defRPr sz="2800">
                <a:solidFill>
                  <a:schemeClr val="tx2"/>
                </a:solidFill>
              </a:defRPr>
            </a:lvl1pPr>
            <a:lvl2pPr marL="742950" lvl="1" indent="-285750">
              <a:spcBef>
                <a:spcPct val="20000"/>
              </a:spcBef>
              <a:buClr>
                <a:srgbClr val="003359"/>
              </a:buClr>
              <a:buFont typeface="Arial" pitchFamily="34" charset="0"/>
              <a:buChar char="–"/>
              <a:defRPr sz="2400">
                <a:solidFill>
                  <a:schemeClr val="tx2"/>
                </a:solidFill>
              </a:defRPr>
            </a:lvl2pPr>
            <a:lvl3pPr marL="1143000" indent="-228600">
              <a:spcBef>
                <a:spcPct val="20000"/>
              </a:spcBef>
              <a:buClr>
                <a:srgbClr val="003359"/>
              </a:buClr>
              <a:buFont typeface="Arial" pitchFamily="34" charset="0"/>
              <a:buChar char="•"/>
              <a:defRPr sz="2000">
                <a:solidFill>
                  <a:schemeClr val="tx2"/>
                </a:solidFill>
              </a:defRPr>
            </a:lvl3pPr>
            <a:lvl4pPr marL="1600200" indent="-228600">
              <a:spcBef>
                <a:spcPct val="20000"/>
              </a:spcBef>
              <a:buClr>
                <a:srgbClr val="003359"/>
              </a:buClr>
              <a:buFont typeface="Arial" pitchFamily="34" charset="0"/>
              <a:buChar char="–"/>
              <a:defRPr>
                <a:solidFill>
                  <a:schemeClr val="tx2"/>
                </a:solidFill>
              </a:defRPr>
            </a:lvl4pPr>
            <a:lvl5pPr marL="2057400" indent="-228600">
              <a:spcBef>
                <a:spcPct val="20000"/>
              </a:spcBef>
              <a:buClr>
                <a:srgbClr val="003359"/>
              </a:buClr>
              <a:buFont typeface="Arial" pitchFamily="34" charset="0"/>
              <a:buChar char="»"/>
              <a:defRPr>
                <a:solidFill>
                  <a:schemeClr val="tx2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North side of Smoky Mountain National Park (TN side) – </a:t>
            </a:r>
            <a:r>
              <a:rPr lang="en-US" dirty="0" smtClean="0"/>
              <a:t>72 miles</a:t>
            </a:r>
            <a:endParaRPr lang="en-US" dirty="0"/>
          </a:p>
          <a:p>
            <a:r>
              <a:rPr lang="en-US" dirty="0"/>
              <a:t>Construction from </a:t>
            </a:r>
            <a:r>
              <a:rPr lang="en-US" dirty="0" smtClean="0"/>
              <a:t>1960 </a:t>
            </a:r>
            <a:r>
              <a:rPr lang="en-US" dirty="0"/>
              <a:t>to 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098" name="Picture 2" descr="Image result for foothills parkway sig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 b="24118"/>
          <a:stretch/>
        </p:blipFill>
        <p:spPr bwMode="auto">
          <a:xfrm>
            <a:off x="2286000" y="1227794"/>
            <a:ext cx="4572000" cy="345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26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HB2013">
      <a:dk1>
        <a:srgbClr val="003359"/>
      </a:dk1>
      <a:lt1>
        <a:srgbClr val="FFFFFF"/>
      </a:lt1>
      <a:dk2>
        <a:srgbClr val="333333"/>
      </a:dk2>
      <a:lt2>
        <a:srgbClr val="FDB92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Marketing Categories" ma:contentTypeID="0x0101003F0734B817262B4094BD77FAF42BC5E50052679DF80C121144A4E7CE3743B1FEF8" ma:contentTypeVersion="25" ma:contentTypeDescription="Used for all Marketing documents &amp; asset libraries" ma:contentTypeScope="" ma:versionID="7f0d63785d8524a36d6833d611d8cd0b">
  <xsd:schema xmlns:xsd="http://www.w3.org/2001/XMLSchema" xmlns:xs="http://www.w3.org/2001/XMLSchema" xmlns:p="http://schemas.microsoft.com/office/2006/metadata/properties" xmlns:ns2="c8dd5872-7314-4e90-b869-9e24e619f3dd" xmlns:ns3="ce47fccb-5e37-45d3-a2e5-37e086928b3b" xmlns:ns4="ea8d28cf-868d-4224-9707-9b947b5ed0dc" targetNamespace="http://schemas.microsoft.com/office/2006/metadata/properties" ma:root="true" ma:fieldsID="0c3706ed4968471f0d48ccbf7c180d57" ns2:_="" ns3:_="" ns4:_="">
    <xsd:import namespace="c8dd5872-7314-4e90-b869-9e24e619f3dd"/>
    <xsd:import namespace="ce47fccb-5e37-45d3-a2e5-37e086928b3b"/>
    <xsd:import namespace="ea8d28cf-868d-4224-9707-9b947b5ed0dc"/>
    <xsd:element name="properties">
      <xsd:complexType>
        <xsd:sequence>
          <xsd:element name="documentManagement">
            <xsd:complexType>
              <xsd:all>
                <xsd:element ref="ns2:Document_x0020_Category" minOccurs="0"/>
                <xsd:element ref="ns3:Document_x0020_Status" minOccurs="0"/>
                <xsd:element ref="ns3:Company_x0020_Abbreviation" minOccurs="0"/>
                <xsd:element ref="ns3:SharedWithUsers" minOccurs="0"/>
                <xsd:element ref="ns4:Comments" minOccurs="0"/>
                <xsd:element ref="ns3:SharedWithDetails" minOccurs="0"/>
                <xsd:element ref="ns4:Published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dd5872-7314-4e90-b869-9e24e619f3dd" elementFormDefault="qualified">
    <xsd:import namespace="http://schemas.microsoft.com/office/2006/documentManagement/types"/>
    <xsd:import namespace="http://schemas.microsoft.com/office/infopath/2007/PartnerControls"/>
    <xsd:element name="Document_x0020_Category" ma:index="4" nillable="true" ma:displayName="MKT Category" ma:default="A Category Needed" ma:format="Dropdown" ma:internalName="Document_x0020_Category" ma:readOnly="false">
      <xsd:simpleType>
        <xsd:restriction base="dms:Choice">
          <xsd:enumeration value="Abstracts"/>
          <xsd:enumeration value="Advertisements"/>
          <xsd:enumeration value="Brochure"/>
          <xsd:enumeration value="Exhibit Booths"/>
          <xsd:enumeration value="Guidelines"/>
          <xsd:enumeration value="Maps &amp; Offices"/>
          <xsd:enumeration value="Media &amp; Graphics"/>
          <xsd:enumeration value="PowerPoint Presentations"/>
          <xsd:enumeration value="Press Release"/>
          <xsd:enumeration value="Reference Letters"/>
          <xsd:enumeration value="Seminars"/>
          <xsd:enumeration value="Template"/>
          <xsd:enumeration value="A Category Ne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47fccb-5e37-45d3-a2e5-37e086928b3b" elementFormDefault="qualified">
    <xsd:import namespace="http://schemas.microsoft.com/office/2006/documentManagement/types"/>
    <xsd:import namespace="http://schemas.microsoft.com/office/infopath/2007/PartnerControls"/>
    <xsd:element name="Document_x0020_Status" ma:index="5" nillable="true" ma:displayName="Document Status" ma:default="Working" ma:format="Dropdown" ma:internalName="Document_x0020_Status" ma:readOnly="false">
      <xsd:simpleType>
        <xsd:restriction base="dms:Choice">
          <xsd:enumeration value="Working"/>
          <xsd:enumeration value="Draft"/>
          <xsd:enumeration value="Approved"/>
        </xsd:restriction>
      </xsd:simpleType>
    </xsd:element>
    <xsd:element name="Company_x0020_Abbreviation" ma:index="6" nillable="true" ma:displayName="Company Abbreviation" ma:default="HBI" ma:internalName="Company_x0020_Abbreviation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DC"/>
                    <xsd:enumeration value="AMC"/>
                    <xsd:enumeration value="BEN"/>
                    <xsd:enumeration value="CAC"/>
                    <xsd:enumeration value="CFC"/>
                    <xsd:enumeration value="CYN"/>
                    <xsd:enumeration value="CYU"/>
                    <xsd:enumeration value="EBC"/>
                    <xsd:enumeration value="GFC"/>
                    <xsd:enumeration value="HBC"/>
                    <xsd:enumeration value="HBI"/>
                    <xsd:enumeration value="HJF"/>
                    <xsd:enumeration value="HJH"/>
                    <xsd:enumeration value="KCS"/>
                    <xsd:enumeration value="KFI"/>
                    <xsd:enumeration value="KFL"/>
                    <xsd:enumeration value="MDC"/>
                    <xsd:enumeration value="SFI"/>
                    <xsd:enumeration value="SPT"/>
                  </xsd:restriction>
                </xsd:simpleType>
              </xsd:element>
            </xsd:sequence>
          </xsd:extension>
        </xsd:complexContent>
      </xsd:complexType>
    </xsd:element>
    <xsd:element name="SharedWithUsers" ma:index="7" nillable="true" ma:displayName="Shared With" ma:description="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8d28cf-868d-4224-9707-9b947b5ed0dc" elementFormDefault="qualified">
    <xsd:import namespace="http://schemas.microsoft.com/office/2006/documentManagement/types"/>
    <xsd:import namespace="http://schemas.microsoft.com/office/infopath/2007/PartnerControls"/>
    <xsd:element name="Comments" ma:index="8" nillable="true" ma:displayName="Comments" ma:internalName="Comments" ma:readOnly="false">
      <xsd:simpleType>
        <xsd:restriction base="dms:Note">
          <xsd:maxLength value="255"/>
        </xsd:restriction>
      </xsd:simpleType>
    </xsd:element>
    <xsd:element name="Published_x0020_Date" ma:index="10" nillable="true" ma:displayName="Published Date" ma:default="[today]" ma:format="DateOnly" ma:internalName="Published_x0020_Date" ma:readOnly="fals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mpany_x0020_Abbreviation xmlns="ce47fccb-5e37-45d3-a2e5-37e086928b3b">
      <Value>HBI</Value>
    </Company_x0020_Abbreviation>
    <Document_x0020_Category xmlns="c8dd5872-7314-4e90-b869-9e24e619f3dd">Template</Document_x0020_Category>
    <Document_x0020_Status xmlns="ce47fccb-5e37-45d3-a2e5-37e086928b3b" xsi:nil="true"/>
    <Comments xmlns="ea8d28cf-868d-4224-9707-9b947b5ed0dc" xsi:nil="true"/>
    <Published_x0020_Date xmlns="ea8d28cf-868d-4224-9707-9b947b5ed0d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226B20-984E-4531-9253-344312EA33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dd5872-7314-4e90-b869-9e24e619f3dd"/>
    <ds:schemaRef ds:uri="ce47fccb-5e37-45d3-a2e5-37e086928b3b"/>
    <ds:schemaRef ds:uri="ea8d28cf-868d-4224-9707-9b947b5ed0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88F6C1-96AF-42B1-9576-897A7F6934B0}">
  <ds:schemaRefs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ce47fccb-5e37-45d3-a2e5-37e086928b3b"/>
    <ds:schemaRef ds:uri="ea8d28cf-868d-4224-9707-9b947b5ed0dc"/>
    <ds:schemaRef ds:uri="c8dd5872-7314-4e90-b869-9e24e619f3dd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553778B-72CC-476A-A37A-5C9A74E4EC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4048</TotalTime>
  <Words>828</Words>
  <Application>Microsoft Office PowerPoint</Application>
  <PresentationFormat>On-screen Show (4:3)</PresentationFormat>
  <Paragraphs>176</Paragraphs>
  <Slides>56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Arial</vt:lpstr>
      <vt:lpstr>Calibri</vt:lpstr>
      <vt:lpstr>Calibri Light</vt:lpstr>
      <vt:lpstr>Gill Sans MT</vt:lpstr>
      <vt:lpstr>Minion Pro</vt:lpstr>
      <vt:lpstr>Times New Roman</vt:lpstr>
      <vt:lpstr>Wingdings</vt:lpstr>
      <vt:lpstr>Office Theme</vt:lpstr>
      <vt:lpstr>1_Office Theme</vt:lpstr>
      <vt:lpstr>Foothills Parkway Micropiles Support Closing the Missing Link </vt:lpstr>
      <vt:lpstr>Presentation Outline</vt:lpstr>
      <vt:lpstr>But first, just a little about us…</vt:lpstr>
      <vt:lpstr>Hayward Baker’s National Presence</vt:lpstr>
      <vt:lpstr>PowerPoint Presentation</vt:lpstr>
      <vt:lpstr>Geotechnical Problem… Hayward Baker Solution</vt:lpstr>
      <vt:lpstr>Parkways in the Southeast</vt:lpstr>
      <vt:lpstr>Parkways in the Southeast</vt:lpstr>
      <vt:lpstr>Parkways in the Southeast</vt:lpstr>
      <vt:lpstr>Foothills Parkway History</vt:lpstr>
      <vt:lpstr>Foothills Parkway History</vt:lpstr>
      <vt:lpstr>Where is the Missing Link?</vt:lpstr>
      <vt:lpstr>PowerPoint Presentation</vt:lpstr>
      <vt:lpstr>PowerPoint Presentation</vt:lpstr>
      <vt:lpstr>PowerPoint Presentation</vt:lpstr>
      <vt:lpstr>PowerPoint Presentation</vt:lpstr>
      <vt:lpstr>Missing Link Bridges</vt:lpstr>
      <vt:lpstr>Bridge Design</vt:lpstr>
      <vt:lpstr>Pre-Construction Site Conditions</vt:lpstr>
      <vt:lpstr>PowerPoint Presentation</vt:lpstr>
      <vt:lpstr>Subsurface Conditions</vt:lpstr>
      <vt:lpstr>Micropiles: Overview</vt:lpstr>
      <vt:lpstr>Micropiles are routinely used for:</vt:lpstr>
      <vt:lpstr>Micropile Materials</vt:lpstr>
      <vt:lpstr>MP Installation</vt:lpstr>
      <vt:lpstr>Micropile As-Designed</vt:lpstr>
      <vt:lpstr>As-Designed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MP Testing</vt:lpstr>
      <vt:lpstr>PowerPoint Presentation</vt:lpstr>
      <vt:lpstr>PowerPoint Presentation</vt:lpstr>
      <vt:lpstr>How were the Bridges Constructed?</vt:lpstr>
      <vt:lpstr>PowerPoint Presentation</vt:lpstr>
      <vt:lpstr>How were the Bridges Constructed?</vt:lpstr>
      <vt:lpstr>PowerPoint Presentation</vt:lpstr>
      <vt:lpstr>PowerPoint Presentation</vt:lpstr>
      <vt:lpstr>How were the Bridges Constructed?</vt:lpstr>
      <vt:lpstr>Falsework Foundations</vt:lpstr>
      <vt:lpstr>Set Small Drill Rig on Platform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Falsework MP Cap with Columns</vt:lpstr>
      <vt:lpstr>PowerPoint Presentation</vt:lpstr>
      <vt:lpstr>PowerPoint Presentation</vt:lpstr>
      <vt:lpstr>PowerPoint Presentation</vt:lpstr>
    </vt:vector>
  </TitlesOfParts>
  <Company>Hayward Baker,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Schleter, Marisa</dc:creator>
  <cp:lastModifiedBy>Sak, Tony</cp:lastModifiedBy>
  <cp:revision>155</cp:revision>
  <dcterms:created xsi:type="dcterms:W3CDTF">2011-08-31T16:50:39Z</dcterms:created>
  <dcterms:modified xsi:type="dcterms:W3CDTF">2016-11-09T14:18:51Z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BI">
    <vt:bool>false</vt:bool>
  </property>
  <property fmtid="{D5CDD505-2E9C-101B-9397-08002B2CF9AE}" pid="3" name="HJH">
    <vt:bool>false</vt:bool>
  </property>
  <property fmtid="{D5CDD505-2E9C-101B-9397-08002B2CF9AE}" pid="4" name="CYN">
    <vt:bool>false</vt:bool>
  </property>
  <property fmtid="{D5CDD505-2E9C-101B-9397-08002B2CF9AE}" pid="5" name="GFC">
    <vt:bool>false</vt:bool>
  </property>
  <property fmtid="{D5CDD505-2E9C-101B-9397-08002B2CF9AE}" pid="6" name="Keller Company">
    <vt:lpwstr>;#HBI;#</vt:lpwstr>
  </property>
  <property fmtid="{D5CDD505-2E9C-101B-9397-08002B2CF9AE}" pid="7" name="SPT">
    <vt:bool>false</vt:bool>
  </property>
  <property fmtid="{D5CDD505-2E9C-101B-9397-08002B2CF9AE}" pid="8" name="KFI">
    <vt:bool>false</vt:bool>
  </property>
  <property fmtid="{D5CDD505-2E9C-101B-9397-08002B2CF9AE}" pid="9" name="HJF">
    <vt:bool>false</vt:bool>
  </property>
  <property fmtid="{D5CDD505-2E9C-101B-9397-08002B2CF9AE}" pid="10" name="ContentTypeId">
    <vt:lpwstr>0x0101003F0734B817262B4094BD77FAF42BC5E50052679DF80C121144A4E7CE3743B1FEF8</vt:lpwstr>
  </property>
  <property fmtid="{D5CDD505-2E9C-101B-9397-08002B2CF9AE}" pid="11" name="CAC">
    <vt:bool>false</vt:bool>
  </property>
  <property fmtid="{D5CDD505-2E9C-101B-9397-08002B2CF9AE}" pid="12" name="Company Name">
    <vt:lpwstr>1;#</vt:lpwstr>
  </property>
  <property fmtid="{D5CDD505-2E9C-101B-9397-08002B2CF9AE}" pid="13" name="CFC">
    <vt:bool>false</vt:bool>
  </property>
  <property fmtid="{D5CDD505-2E9C-101B-9397-08002B2CF9AE}" pid="14" name="ADC">
    <vt:bool>false</vt:bool>
  </property>
  <property fmtid="{D5CDD505-2E9C-101B-9397-08002B2CF9AE}" pid="15" name="Document Type">
    <vt:lpwstr>Template</vt:lpwstr>
  </property>
  <property fmtid="{D5CDD505-2E9C-101B-9397-08002B2CF9AE}" pid="16" name="KFL">
    <vt:bool>false</vt:bool>
  </property>
  <property fmtid="{D5CDD505-2E9C-101B-9397-08002B2CF9AE}" pid="17" name="EBC">
    <vt:bool>false</vt:bool>
  </property>
  <property fmtid="{D5CDD505-2E9C-101B-9397-08002B2CF9AE}" pid="18" name="HBC">
    <vt:bool>false</vt:bool>
  </property>
  <property fmtid="{D5CDD505-2E9C-101B-9397-08002B2CF9AE}" pid="19" name="AMC">
    <vt:bool>false</vt:bool>
  </property>
  <property fmtid="{D5CDD505-2E9C-101B-9397-08002B2CF9AE}" pid="20" name="MDC">
    <vt:bool>false</vt:bool>
  </property>
  <property fmtid="{D5CDD505-2E9C-101B-9397-08002B2CF9AE}" pid="21" name="KCS">
    <vt:bool>false</vt:bool>
  </property>
  <property fmtid="{D5CDD505-2E9C-101B-9397-08002B2CF9AE}" pid="22" name="CYU">
    <vt:bool>false</vt:bool>
  </property>
  <property fmtid="{D5CDD505-2E9C-101B-9397-08002B2CF9AE}" pid="23" name="SFI">
    <vt:bool>false</vt:bool>
  </property>
</Properties>
</file>